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mp" ContentType="image/p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3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8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9" r:id="rId20"/>
    <p:sldId id="280" r:id="rId21"/>
    <p:sldId id="281" r:id="rId22"/>
    <p:sldId id="282" r:id="rId23"/>
    <p:sldId id="283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85" r:id="rId32"/>
    <p:sldId id="286" r:id="rId33"/>
    <p:sldId id="287" r:id="rId34"/>
    <p:sldId id="288" r:id="rId35"/>
  </p:sldIdLst>
  <p:sldSz cx="9144000" cy="5143500" type="screen16x9"/>
  <p:notesSz cx="6858000" cy="9144000"/>
  <p:embeddedFontLst>
    <p:embeddedFont>
      <p:font typeface="Encode Sans" panose="020B0604020202020204" charset="0"/>
      <p:regular r:id="rId37"/>
      <p:bold r:id="rId38"/>
    </p:embeddedFont>
    <p:embeddedFont>
      <p:font typeface="Encode Sans Condensed Thin" panose="020B0604020202020204" charset="0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CD419F7-BA63-45DE-BE7A-37E5F17FC6F5}">
  <a:tblStyle styleId="{3CD419F7-BA63-45DE-BE7A-37E5F17FC6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4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8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18914590730864514"/>
          <c:y val="6.5625111922034615E-2"/>
        </c:manualLayout>
      </c:layout>
      <c:overlay val="0"/>
      <c:txPr>
        <a:bodyPr/>
        <a:lstStyle/>
        <a:p>
          <a:pPr>
            <a:defRPr>
              <a:solidFill>
                <a:schemeClr val="bg1"/>
              </a:solidFill>
            </a:defRPr>
          </a:pPr>
          <a:endParaRPr lang="es-CO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HAS JUGADO ALGUNA VEZ VIDEOJUEGOS?</c:v>
                </c:pt>
              </c:strCache>
            </c:strRef>
          </c:tx>
          <c:cat>
            <c:strRef>
              <c:f>Hoja1!$A$2:$A$3</c:f>
              <c:strCache>
                <c:ptCount val="2"/>
                <c:pt idx="0">
                  <c:v>SI</c:v>
                </c:pt>
                <c:pt idx="1">
                  <c:v>No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D0-4102-B537-DE3F696C04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70496161161858695"/>
          <c:y val="0.50971813661206378"/>
          <c:w val="0.12476558398950131"/>
          <c:h val="0.17346998031496064"/>
        </c:manualLayout>
      </c:layout>
      <c:overlay val="0"/>
      <c:txPr>
        <a:bodyPr/>
        <a:lstStyle/>
        <a:p>
          <a:pPr>
            <a:defRPr>
              <a:solidFill>
                <a:schemeClr val="bg1"/>
              </a:solidFill>
            </a:defRPr>
          </a:pPr>
          <a:endParaRPr lang="es-CO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s-CO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18914583333333335"/>
          <c:y val="6.5625000000000003E-2"/>
        </c:manualLayout>
      </c:layout>
      <c:overlay val="0"/>
      <c:txPr>
        <a:bodyPr/>
        <a:lstStyle/>
        <a:p>
          <a:pPr>
            <a:defRPr>
              <a:solidFill>
                <a:schemeClr val="bg1"/>
              </a:solidFill>
            </a:defRPr>
          </a:pPr>
          <a:endParaRPr lang="es-CO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ES DIFICIL CONSEGUIR UN NUEVO VIDEOJUEGO?</c:v>
                </c:pt>
              </c:strCache>
            </c:strRef>
          </c:tx>
          <c:cat>
            <c:strRef>
              <c:f>Hoja1!$A$2:$A$3</c:f>
              <c:strCache>
                <c:ptCount val="2"/>
                <c:pt idx="0">
                  <c:v>SI</c:v>
                </c:pt>
                <c:pt idx="1">
                  <c:v>No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6A-4F3B-B78F-A73059E892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86273441601049872"/>
          <c:y val="0.50971801181102361"/>
          <c:w val="0.12476558398950131"/>
          <c:h val="0.17346998031496064"/>
        </c:manualLayout>
      </c:layout>
      <c:overlay val="0"/>
      <c:txPr>
        <a:bodyPr/>
        <a:lstStyle/>
        <a:p>
          <a:pPr>
            <a:defRPr>
              <a:solidFill>
                <a:schemeClr val="bg1"/>
              </a:solidFill>
            </a:defRPr>
          </a:pPr>
          <a:endParaRPr lang="es-CO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s-CO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>
                <a:solidFill>
                  <a:schemeClr val="bg1"/>
                </a:solidFill>
              </a:defRPr>
            </a:pPr>
            <a:r>
              <a:rPr lang="es-CO" dirty="0"/>
              <a:t>ES DIFICIL CONSEGUIR NUEVOS</a:t>
            </a:r>
            <a:r>
              <a:rPr lang="es-CO" baseline="0" dirty="0"/>
              <a:t> PRODUCTOS DE ANIME</a:t>
            </a:r>
            <a:r>
              <a:rPr lang="es-CO" dirty="0"/>
              <a:t>?</a:t>
            </a:r>
          </a:p>
        </c:rich>
      </c:tx>
      <c:layout>
        <c:manualLayout>
          <c:xMode val="edge"/>
          <c:yMode val="edge"/>
          <c:x val="0.18914583333333335"/>
          <c:y val="6.5625000000000003E-2"/>
        </c:manualLayout>
      </c:layout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ES DIFICIL CONSEGUIR UN NUEVO VIDEOJUEGO?</c:v>
                </c:pt>
              </c:strCache>
            </c:strRef>
          </c:tx>
          <c:cat>
            <c:strRef>
              <c:f>Hoja1!$A$2:$A$3</c:f>
              <c:strCache>
                <c:ptCount val="2"/>
                <c:pt idx="0">
                  <c:v>SI</c:v>
                </c:pt>
                <c:pt idx="1">
                  <c:v>No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2A-4EDB-B26D-895776E8FD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86273441601049872"/>
          <c:y val="0.50971801181102361"/>
          <c:w val="0.12476558398950131"/>
          <c:h val="0.17346998031496064"/>
        </c:manualLayout>
      </c:layout>
      <c:overlay val="0"/>
      <c:txPr>
        <a:bodyPr/>
        <a:lstStyle/>
        <a:p>
          <a:pPr>
            <a:defRPr>
              <a:solidFill>
                <a:schemeClr val="bg1"/>
              </a:solidFill>
            </a:defRPr>
          </a:pPr>
          <a:endParaRPr lang="es-CO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s-CO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4992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7744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9613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4876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3493950"/>
            <a:ext cx="9144000" cy="1649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3747300" y="3493900"/>
            <a:ext cx="1649400" cy="1649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84050" y="0"/>
            <a:ext cx="7175700" cy="3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9"/>
          <p:cNvGrpSpPr/>
          <p:nvPr/>
        </p:nvGrpSpPr>
        <p:grpSpPr>
          <a:xfrm>
            <a:off x="-11050" y="887200"/>
            <a:ext cx="9155050" cy="4256100"/>
            <a:chOff x="-11050" y="887200"/>
            <a:chExt cx="9155050" cy="4256100"/>
          </a:xfrm>
        </p:grpSpPr>
        <p:cxnSp>
          <p:nvCxnSpPr>
            <p:cNvPr id="72" name="Google Shape;72;p9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73" name="Google Shape;73;p9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74;p9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75" name="Google Shape;75;p9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6" name="Google Shape;76;p9"/>
          <p:cNvSpPr/>
          <p:nvPr/>
        </p:nvSpPr>
        <p:spPr>
          <a:xfrm>
            <a:off x="8046600" y="4593700"/>
            <a:ext cx="1097400" cy="5496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7" name="Google Shape;77;p9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1" i="0" u="none" strike="noStrike" kern="0" cap="none" spc="0" normalizeH="0" baseline="0" noProof="0">
                <a:ln>
                  <a:noFill/>
                </a:ln>
                <a:solidFill>
                  <a:srgbClr val="27272D"/>
                </a:solidFill>
                <a:effectLst/>
                <a:uLnTx/>
                <a:uFillTx/>
                <a:latin typeface="Encode Sans"/>
                <a:sym typeface="Encode San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‹Nº›</a:t>
            </a:fld>
            <a:endParaRPr kumimoji="0" sz="1300" b="1" i="0" u="none" strike="noStrike" kern="0" cap="none" spc="0" normalizeH="0" baseline="0" noProof="0">
              <a:ln>
                <a:noFill/>
              </a:ln>
              <a:solidFill>
                <a:srgbClr val="27272D"/>
              </a:solidFill>
              <a:effectLst/>
              <a:uLnTx/>
              <a:uFillTx/>
              <a:latin typeface="Encode Sans"/>
              <a:sym typeface="Encode Sans"/>
            </a:endParaRPr>
          </a:p>
        </p:txBody>
      </p:sp>
    </p:spTree>
    <p:extLst>
      <p:ext uri="{BB962C8B-B14F-4D97-AF65-F5344CB8AC3E}">
        <p14:creationId xmlns:p14="http://schemas.microsoft.com/office/powerpoint/2010/main" val="1136719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/>
          <p:nvPr/>
        </p:nvSpPr>
        <p:spPr>
          <a:xfrm>
            <a:off x="0" y="4593700"/>
            <a:ext cx="9144000" cy="54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" name="Google Shape;81;p10"/>
          <p:cNvSpPr/>
          <p:nvPr/>
        </p:nvSpPr>
        <p:spPr>
          <a:xfrm>
            <a:off x="3473700" y="4593700"/>
            <a:ext cx="2196600" cy="54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1" i="0" u="none" strike="noStrike" kern="0" cap="none" spc="0" normalizeH="0" baseline="0" noProof="0">
                <a:ln>
                  <a:noFill/>
                </a:ln>
                <a:solidFill>
                  <a:srgbClr val="27272D"/>
                </a:solidFill>
                <a:effectLst/>
                <a:uLnTx/>
                <a:uFillTx/>
                <a:latin typeface="Encode Sans"/>
                <a:sym typeface="Encode San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‹Nº›</a:t>
            </a:fld>
            <a:endParaRPr kumimoji="0" sz="1300" b="1" i="0" u="none" strike="noStrike" kern="0" cap="none" spc="0" normalizeH="0" baseline="0" noProof="0">
              <a:ln>
                <a:noFill/>
              </a:ln>
              <a:solidFill>
                <a:srgbClr val="27272D"/>
              </a:solidFill>
              <a:effectLst/>
              <a:uLnTx/>
              <a:uFillTx/>
              <a:latin typeface="Encode Sans"/>
              <a:sym typeface="Encode Sans"/>
            </a:endParaRPr>
          </a:p>
        </p:txBody>
      </p:sp>
      <p:sp>
        <p:nvSpPr>
          <p:cNvPr id="83" name="Google Shape;83;p10"/>
          <p:cNvSpPr txBox="1">
            <a:spLocks noGrp="1"/>
          </p:cNvSpPr>
          <p:nvPr>
            <p:ph type="body" idx="1"/>
          </p:nvPr>
        </p:nvSpPr>
        <p:spPr>
          <a:xfrm>
            <a:off x="457200" y="0"/>
            <a:ext cx="8229600" cy="88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  <p:cxnSp>
        <p:nvCxnSpPr>
          <p:cNvPr id="84" name="Google Shape;84;p10"/>
          <p:cNvCxnSpPr/>
          <p:nvPr/>
        </p:nvCxnSpPr>
        <p:spPr>
          <a:xfrm>
            <a:off x="3527100" y="887200"/>
            <a:ext cx="2089800" cy="0"/>
          </a:xfrm>
          <a:prstGeom prst="straightConnector1">
            <a:avLst/>
          </a:prstGeom>
          <a:noFill/>
          <a:ln w="19050" cap="flat" cmpd="sng">
            <a:solidFill>
              <a:srgbClr val="BA3B21"/>
            </a:solidFill>
            <a:prstDash val="solid"/>
            <a:round/>
            <a:headEnd type="diamond" w="med" len="med"/>
            <a:tailEnd type="diamond" w="med" len="med"/>
          </a:ln>
        </p:spPr>
      </p:cxnSp>
    </p:spTree>
    <p:extLst>
      <p:ext uri="{BB962C8B-B14F-4D97-AF65-F5344CB8AC3E}">
        <p14:creationId xmlns:p14="http://schemas.microsoft.com/office/powerpoint/2010/main" val="15372575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"/>
          <p:cNvSpPr/>
          <p:nvPr/>
        </p:nvSpPr>
        <p:spPr>
          <a:xfrm>
            <a:off x="0" y="4593700"/>
            <a:ext cx="9144000" cy="54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7" name="Google Shape;87;p11"/>
          <p:cNvSpPr/>
          <p:nvPr/>
        </p:nvSpPr>
        <p:spPr>
          <a:xfrm>
            <a:off x="3473700" y="4593700"/>
            <a:ext cx="2196600" cy="54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1" i="0" u="none" strike="noStrike" kern="0" cap="none" spc="0" normalizeH="0" baseline="0" noProof="0">
                <a:ln>
                  <a:noFill/>
                </a:ln>
                <a:solidFill>
                  <a:srgbClr val="27272D"/>
                </a:solidFill>
                <a:effectLst/>
                <a:uLnTx/>
                <a:uFillTx/>
                <a:latin typeface="Encode Sans"/>
                <a:sym typeface="Encode San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‹Nº›</a:t>
            </a:fld>
            <a:endParaRPr kumimoji="0" sz="1300" b="1" i="0" u="none" strike="noStrike" kern="0" cap="none" spc="0" normalizeH="0" baseline="0" noProof="0">
              <a:ln>
                <a:noFill/>
              </a:ln>
              <a:solidFill>
                <a:srgbClr val="27272D"/>
              </a:solidFill>
              <a:effectLst/>
              <a:uLnTx/>
              <a:uFillTx/>
              <a:latin typeface="Encode Sans"/>
              <a:sym typeface="Encode Sans"/>
            </a:endParaRPr>
          </a:p>
        </p:txBody>
      </p:sp>
    </p:spTree>
    <p:extLst>
      <p:ext uri="{BB962C8B-B14F-4D97-AF65-F5344CB8AC3E}">
        <p14:creationId xmlns:p14="http://schemas.microsoft.com/office/powerpoint/2010/main" val="17425707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ed">
  <p:cSld name="Blank colored">
    <p:bg>
      <p:bgPr>
        <a:solidFill>
          <a:schemeClr val="accent2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0" y="4593700"/>
            <a:ext cx="9144000" cy="54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" name="Google Shape;91;p12"/>
          <p:cNvSpPr/>
          <p:nvPr/>
        </p:nvSpPr>
        <p:spPr>
          <a:xfrm>
            <a:off x="3473700" y="4593700"/>
            <a:ext cx="2196600" cy="54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" name="Google Shape;92;p12"/>
          <p:cNvSpPr/>
          <p:nvPr/>
        </p:nvSpPr>
        <p:spPr>
          <a:xfrm>
            <a:off x="4023300" y="4593700"/>
            <a:ext cx="1097400" cy="549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3" name="Google Shape;93;p12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1" i="0" u="none" strike="noStrike" kern="0" cap="none" spc="0" normalizeH="0" baseline="0" noProof="0">
                <a:ln>
                  <a:noFill/>
                </a:ln>
                <a:solidFill>
                  <a:srgbClr val="27272D"/>
                </a:solidFill>
                <a:effectLst/>
                <a:uLnTx/>
                <a:uFillTx/>
                <a:latin typeface="Encode Sans"/>
                <a:sym typeface="Encode San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‹Nº›</a:t>
            </a:fld>
            <a:endParaRPr kumimoji="0" sz="1300" b="1" i="0" u="none" strike="noStrike" kern="0" cap="none" spc="0" normalizeH="0" baseline="0" noProof="0">
              <a:ln>
                <a:noFill/>
              </a:ln>
              <a:solidFill>
                <a:srgbClr val="27272D"/>
              </a:solidFill>
              <a:effectLst/>
              <a:uLnTx/>
              <a:uFillTx/>
              <a:latin typeface="Encode Sans"/>
              <a:sym typeface="Encode Sans"/>
            </a:endParaRPr>
          </a:p>
        </p:txBody>
      </p:sp>
    </p:spTree>
    <p:extLst>
      <p:ext uri="{BB962C8B-B14F-4D97-AF65-F5344CB8AC3E}">
        <p14:creationId xmlns:p14="http://schemas.microsoft.com/office/powerpoint/2010/main" val="3310929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7"/>
          <p:cNvGrpSpPr/>
          <p:nvPr/>
        </p:nvGrpSpPr>
        <p:grpSpPr>
          <a:xfrm>
            <a:off x="-11050" y="887200"/>
            <a:ext cx="9155050" cy="4256100"/>
            <a:chOff x="-11050" y="887200"/>
            <a:chExt cx="9155050" cy="4256100"/>
          </a:xfrm>
        </p:grpSpPr>
        <p:cxnSp>
          <p:nvCxnSpPr>
            <p:cNvPr id="49" name="Google Shape;49;p7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50" name="Google Shape;50;p7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2" name="Google Shape;52;p7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3" name="Google Shape;53;p7"/>
          <p:cNvSpPr/>
          <p:nvPr/>
        </p:nvSpPr>
        <p:spPr>
          <a:xfrm>
            <a:off x="8046600" y="4593700"/>
            <a:ext cx="1097400" cy="5496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549600" y="1200150"/>
            <a:ext cx="3639000" cy="31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2"/>
          </p:nvPr>
        </p:nvSpPr>
        <p:spPr>
          <a:xfrm>
            <a:off x="4407604" y="1200150"/>
            <a:ext cx="3639000" cy="31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3493950"/>
            <a:ext cx="9144000" cy="1649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3747300" y="3493900"/>
            <a:ext cx="1649400" cy="1649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84050" y="0"/>
            <a:ext cx="7175700" cy="3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13141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solidFill>
          <a:schemeClr val="accent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4044100"/>
            <a:ext cx="9144000" cy="1099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/>
          <p:nvPr/>
        </p:nvSpPr>
        <p:spPr>
          <a:xfrm>
            <a:off x="4022400" y="4044100"/>
            <a:ext cx="1099200" cy="1099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1735925" y="1126150"/>
            <a:ext cx="567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735925" y="2665541"/>
            <a:ext cx="5672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/>
          </a:p>
        </p:txBody>
      </p:sp>
      <p:cxnSp>
        <p:nvCxnSpPr>
          <p:cNvPr id="18" name="Google Shape;18;p3"/>
          <p:cNvCxnSpPr/>
          <p:nvPr/>
        </p:nvCxnSpPr>
        <p:spPr>
          <a:xfrm>
            <a:off x="3527100" y="2474305"/>
            <a:ext cx="2089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diamond" w="med" len="med"/>
            <a:tailEnd type="diamond" w="med" len="med"/>
          </a:ln>
        </p:spPr>
      </p:cxnSp>
    </p:spTree>
    <p:extLst>
      <p:ext uri="{BB962C8B-B14F-4D97-AF65-F5344CB8AC3E}">
        <p14:creationId xmlns:p14="http://schemas.microsoft.com/office/powerpoint/2010/main" val="324750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4593700"/>
            <a:ext cx="9144000" cy="54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" name="Google Shape;21;p4"/>
          <p:cNvSpPr/>
          <p:nvPr/>
        </p:nvSpPr>
        <p:spPr>
          <a:xfrm>
            <a:off x="3473700" y="4593700"/>
            <a:ext cx="2196600" cy="54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22;p4"/>
          <p:cNvSpPr/>
          <p:nvPr/>
        </p:nvSpPr>
        <p:spPr>
          <a:xfrm>
            <a:off x="4023300" y="4593700"/>
            <a:ext cx="1097400" cy="5496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3" name="Google Shape;23;p4"/>
          <p:cNvCxnSpPr/>
          <p:nvPr/>
        </p:nvCxnSpPr>
        <p:spPr>
          <a:xfrm>
            <a:off x="3527100" y="887200"/>
            <a:ext cx="2089800" cy="0"/>
          </a:xfrm>
          <a:prstGeom prst="straightConnector1">
            <a:avLst/>
          </a:prstGeom>
          <a:noFill/>
          <a:ln w="19050" cap="flat" cmpd="sng">
            <a:solidFill>
              <a:srgbClr val="BA3B2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1404225" y="1194150"/>
            <a:ext cx="6335400" cy="30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▪"/>
              <a:defRPr sz="3000" i="1"/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Google Shape;25;p4"/>
          <p:cNvSpPr txBox="1"/>
          <p:nvPr/>
        </p:nvSpPr>
        <p:spPr>
          <a:xfrm>
            <a:off x="3593400" y="84512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6800" b="1" i="0" u="none" strike="noStrike" kern="0" cap="none" spc="0" normalizeH="0" baseline="0" noProof="0">
                <a:ln>
                  <a:noFill/>
                </a:ln>
                <a:solidFill>
                  <a:srgbClr val="F55C21"/>
                </a:solidFill>
                <a:effectLst/>
                <a:uLnTx/>
                <a:uFillTx/>
                <a:latin typeface="Encode Sans"/>
                <a:ea typeface="Encode Sans"/>
                <a:cs typeface="Encode Sans"/>
                <a:sym typeface="Encode Sans"/>
              </a:rPr>
              <a:t>“</a:t>
            </a:r>
            <a:endParaRPr kumimoji="0" sz="6800" b="1" i="0" u="none" strike="noStrike" kern="0" cap="none" spc="0" normalizeH="0" baseline="0" noProof="0">
              <a:ln>
                <a:noFill/>
              </a:ln>
              <a:solidFill>
                <a:srgbClr val="F55C21"/>
              </a:solidFill>
              <a:effectLst/>
              <a:uLnTx/>
              <a:uFillTx/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1" i="0" u="none" strike="noStrike" kern="0" cap="none" spc="0" normalizeH="0" baseline="0" noProof="0">
                <a:ln>
                  <a:noFill/>
                </a:ln>
                <a:solidFill>
                  <a:srgbClr val="27272D"/>
                </a:solidFill>
                <a:effectLst/>
                <a:uLnTx/>
                <a:uFillTx/>
                <a:latin typeface="Encode Sans"/>
                <a:sym typeface="Encode San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‹Nº›</a:t>
            </a:fld>
            <a:endParaRPr kumimoji="0" sz="1300" b="1" i="0" u="none" strike="noStrike" kern="0" cap="none" spc="0" normalizeH="0" baseline="0" noProof="0">
              <a:ln>
                <a:noFill/>
              </a:ln>
              <a:solidFill>
                <a:srgbClr val="27272D"/>
              </a:solidFill>
              <a:effectLst/>
              <a:uLnTx/>
              <a:uFillTx/>
              <a:latin typeface="Encode Sans"/>
              <a:sym typeface="Encode Sans"/>
            </a:endParaRPr>
          </a:p>
        </p:txBody>
      </p:sp>
    </p:spTree>
    <p:extLst>
      <p:ext uri="{BB962C8B-B14F-4D97-AF65-F5344CB8AC3E}">
        <p14:creationId xmlns:p14="http://schemas.microsoft.com/office/powerpoint/2010/main" val="1234048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5"/>
          <p:cNvGrpSpPr/>
          <p:nvPr/>
        </p:nvGrpSpPr>
        <p:grpSpPr>
          <a:xfrm>
            <a:off x="-11050" y="887200"/>
            <a:ext cx="9155050" cy="4256100"/>
            <a:chOff x="-11050" y="887200"/>
            <a:chExt cx="9155050" cy="4256100"/>
          </a:xfrm>
        </p:grpSpPr>
        <p:cxnSp>
          <p:nvCxnSpPr>
            <p:cNvPr id="29" name="Google Shape;29;p5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30" name="Google Shape;30;p5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31;p5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32" name="Google Shape;32;p5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" name="Google Shape;33;p5"/>
          <p:cNvSpPr/>
          <p:nvPr/>
        </p:nvSpPr>
        <p:spPr>
          <a:xfrm>
            <a:off x="8046600" y="4593700"/>
            <a:ext cx="1097400" cy="549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549600" y="1200150"/>
            <a:ext cx="7497000" cy="29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1" i="0" u="none" strike="noStrike" kern="0" cap="none" spc="0" normalizeH="0" baseline="0" noProof="0">
                <a:ln>
                  <a:noFill/>
                </a:ln>
                <a:solidFill>
                  <a:srgbClr val="27272D"/>
                </a:solidFill>
                <a:effectLst/>
                <a:uLnTx/>
                <a:uFillTx/>
                <a:latin typeface="Encode Sans"/>
                <a:sym typeface="Encode San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‹Nº›</a:t>
            </a:fld>
            <a:endParaRPr kumimoji="0" sz="1300" b="1" i="0" u="none" strike="noStrike" kern="0" cap="none" spc="0" normalizeH="0" baseline="0" noProof="0">
              <a:ln>
                <a:noFill/>
              </a:ln>
              <a:solidFill>
                <a:srgbClr val="27272D"/>
              </a:solidFill>
              <a:effectLst/>
              <a:uLnTx/>
              <a:uFillTx/>
              <a:latin typeface="Encode Sans"/>
              <a:sym typeface="Encode Sans"/>
            </a:endParaRPr>
          </a:p>
        </p:txBody>
      </p:sp>
    </p:spTree>
    <p:extLst>
      <p:ext uri="{BB962C8B-B14F-4D97-AF65-F5344CB8AC3E}">
        <p14:creationId xmlns:p14="http://schemas.microsoft.com/office/powerpoint/2010/main" val="2093889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hort + 1 column + image">
  <p:cSld name="Title short + 1 column + imag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6"/>
          <p:cNvGrpSpPr/>
          <p:nvPr/>
        </p:nvGrpSpPr>
        <p:grpSpPr>
          <a:xfrm>
            <a:off x="-11050" y="887200"/>
            <a:ext cx="9155050" cy="4256100"/>
            <a:chOff x="-11050" y="887200"/>
            <a:chExt cx="9155050" cy="4256100"/>
          </a:xfrm>
        </p:grpSpPr>
        <p:cxnSp>
          <p:nvCxnSpPr>
            <p:cNvPr id="39" name="Google Shape;39;p6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40" name="Google Shape;40;p6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42" name="Google Shape;42;p6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3" name="Google Shape;43;p6"/>
          <p:cNvSpPr/>
          <p:nvPr/>
        </p:nvSpPr>
        <p:spPr>
          <a:xfrm>
            <a:off x="8046600" y="4593700"/>
            <a:ext cx="1097400" cy="5496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37404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549600" y="1200150"/>
            <a:ext cx="3740400" cy="29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1" i="0" u="none" strike="noStrike" kern="0" cap="none" spc="0" normalizeH="0" baseline="0" noProof="0">
                <a:ln>
                  <a:noFill/>
                </a:ln>
                <a:solidFill>
                  <a:srgbClr val="27272D"/>
                </a:solidFill>
                <a:effectLst/>
                <a:uLnTx/>
                <a:uFillTx/>
                <a:latin typeface="Encode Sans"/>
                <a:sym typeface="Encode San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‹Nº›</a:t>
            </a:fld>
            <a:endParaRPr kumimoji="0" sz="1300" b="1" i="0" u="none" strike="noStrike" kern="0" cap="none" spc="0" normalizeH="0" baseline="0" noProof="0">
              <a:ln>
                <a:noFill/>
              </a:ln>
              <a:solidFill>
                <a:srgbClr val="27272D"/>
              </a:solidFill>
              <a:effectLst/>
              <a:uLnTx/>
              <a:uFillTx/>
              <a:latin typeface="Encode Sans"/>
              <a:sym typeface="Encode Sans"/>
            </a:endParaRPr>
          </a:p>
        </p:txBody>
      </p:sp>
    </p:spTree>
    <p:extLst>
      <p:ext uri="{BB962C8B-B14F-4D97-AF65-F5344CB8AC3E}">
        <p14:creationId xmlns:p14="http://schemas.microsoft.com/office/powerpoint/2010/main" val="1621413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7"/>
          <p:cNvGrpSpPr/>
          <p:nvPr/>
        </p:nvGrpSpPr>
        <p:grpSpPr>
          <a:xfrm>
            <a:off x="-11050" y="887200"/>
            <a:ext cx="9155050" cy="4256100"/>
            <a:chOff x="-11050" y="887200"/>
            <a:chExt cx="9155050" cy="4256100"/>
          </a:xfrm>
        </p:grpSpPr>
        <p:cxnSp>
          <p:nvCxnSpPr>
            <p:cNvPr id="49" name="Google Shape;49;p7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50" name="Google Shape;50;p7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52" name="Google Shape;52;p7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3" name="Google Shape;53;p7"/>
          <p:cNvSpPr/>
          <p:nvPr/>
        </p:nvSpPr>
        <p:spPr>
          <a:xfrm>
            <a:off x="8046600" y="4593700"/>
            <a:ext cx="1097400" cy="5496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549600" y="1200150"/>
            <a:ext cx="3639000" cy="31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2"/>
          </p:nvPr>
        </p:nvSpPr>
        <p:spPr>
          <a:xfrm>
            <a:off x="4407604" y="1200150"/>
            <a:ext cx="3639000" cy="31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1" i="0" u="none" strike="noStrike" kern="0" cap="none" spc="0" normalizeH="0" baseline="0" noProof="0">
                <a:ln>
                  <a:noFill/>
                </a:ln>
                <a:solidFill>
                  <a:srgbClr val="27272D"/>
                </a:solidFill>
                <a:effectLst/>
                <a:uLnTx/>
                <a:uFillTx/>
                <a:latin typeface="Encode Sans"/>
                <a:sym typeface="Encode San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‹Nº›</a:t>
            </a:fld>
            <a:endParaRPr kumimoji="0" sz="1300" b="1" i="0" u="none" strike="noStrike" kern="0" cap="none" spc="0" normalizeH="0" baseline="0" noProof="0">
              <a:ln>
                <a:noFill/>
              </a:ln>
              <a:solidFill>
                <a:srgbClr val="27272D"/>
              </a:solidFill>
              <a:effectLst/>
              <a:uLnTx/>
              <a:uFillTx/>
              <a:latin typeface="Encode Sans"/>
              <a:sym typeface="Encode Sans"/>
            </a:endParaRPr>
          </a:p>
        </p:txBody>
      </p:sp>
    </p:spTree>
    <p:extLst>
      <p:ext uri="{BB962C8B-B14F-4D97-AF65-F5344CB8AC3E}">
        <p14:creationId xmlns:p14="http://schemas.microsoft.com/office/powerpoint/2010/main" val="2051780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8"/>
          <p:cNvGrpSpPr/>
          <p:nvPr/>
        </p:nvGrpSpPr>
        <p:grpSpPr>
          <a:xfrm>
            <a:off x="-11050" y="887200"/>
            <a:ext cx="9155050" cy="4256100"/>
            <a:chOff x="-11050" y="887200"/>
            <a:chExt cx="9155050" cy="4256100"/>
          </a:xfrm>
        </p:grpSpPr>
        <p:cxnSp>
          <p:nvCxnSpPr>
            <p:cNvPr id="60" name="Google Shape;60;p8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61" name="Google Shape;61;p8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63" name="Google Shape;63;p8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4" name="Google Shape;64;p8"/>
          <p:cNvSpPr/>
          <p:nvPr/>
        </p:nvSpPr>
        <p:spPr>
          <a:xfrm>
            <a:off x="8046600" y="4593700"/>
            <a:ext cx="1097400" cy="5496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body" idx="1"/>
          </p:nvPr>
        </p:nvSpPr>
        <p:spPr>
          <a:xfrm>
            <a:off x="549600" y="1200150"/>
            <a:ext cx="2416500" cy="30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7" name="Google Shape;67;p8"/>
          <p:cNvSpPr txBox="1">
            <a:spLocks noGrp="1"/>
          </p:cNvSpPr>
          <p:nvPr>
            <p:ph type="body" idx="2"/>
          </p:nvPr>
        </p:nvSpPr>
        <p:spPr>
          <a:xfrm>
            <a:off x="3089850" y="1200150"/>
            <a:ext cx="2416500" cy="30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8" name="Google Shape;68;p8"/>
          <p:cNvSpPr txBox="1">
            <a:spLocks noGrp="1"/>
          </p:cNvSpPr>
          <p:nvPr>
            <p:ph type="body" idx="3"/>
          </p:nvPr>
        </p:nvSpPr>
        <p:spPr>
          <a:xfrm>
            <a:off x="5630099" y="1200150"/>
            <a:ext cx="2416500" cy="30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9" name="Google Shape;69;p8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1" i="0" u="none" strike="noStrike" kern="0" cap="none" spc="0" normalizeH="0" baseline="0" noProof="0">
                <a:ln>
                  <a:noFill/>
                </a:ln>
                <a:solidFill>
                  <a:srgbClr val="27272D"/>
                </a:solidFill>
                <a:effectLst/>
                <a:uLnTx/>
                <a:uFillTx/>
                <a:latin typeface="Encode Sans"/>
                <a:sym typeface="Encode San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‹Nº›</a:t>
            </a:fld>
            <a:endParaRPr kumimoji="0" sz="1300" b="1" i="0" u="none" strike="noStrike" kern="0" cap="none" spc="0" normalizeH="0" baseline="0" noProof="0">
              <a:ln>
                <a:noFill/>
              </a:ln>
              <a:solidFill>
                <a:srgbClr val="27272D"/>
              </a:solidFill>
              <a:effectLst/>
              <a:uLnTx/>
              <a:uFillTx/>
              <a:latin typeface="Encode Sans"/>
              <a:sym typeface="Encode Sans"/>
            </a:endParaRPr>
          </a:p>
        </p:txBody>
      </p:sp>
    </p:spTree>
    <p:extLst>
      <p:ext uri="{BB962C8B-B14F-4D97-AF65-F5344CB8AC3E}">
        <p14:creationId xmlns:p14="http://schemas.microsoft.com/office/powerpoint/2010/main" val="706330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9600" y="1200150"/>
            <a:ext cx="7497000" cy="29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Encode Sans Condensed Thin"/>
              <a:buChar char="▪"/>
              <a:defRPr sz="2400">
                <a:solidFill>
                  <a:schemeClr val="lt1"/>
                </a:solidFill>
                <a:latin typeface="Encode Sans Condensed Thin"/>
                <a:ea typeface="Encode Sans Condensed Thin"/>
                <a:cs typeface="Encode Sans Condensed Thin"/>
                <a:sym typeface="Encode Sans Condensed Thin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Condensed Thin"/>
              <a:buChar char="▫"/>
              <a:defRPr sz="2400">
                <a:solidFill>
                  <a:schemeClr val="lt1"/>
                </a:solidFill>
                <a:latin typeface="Encode Sans Condensed Thin"/>
                <a:ea typeface="Encode Sans Condensed Thin"/>
                <a:cs typeface="Encode Sans Condensed Thin"/>
                <a:sym typeface="Encode Sans Condensed Thin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Condensed Thin"/>
              <a:buChar char="▫"/>
              <a:defRPr sz="2400">
                <a:solidFill>
                  <a:schemeClr val="lt1"/>
                </a:solidFill>
                <a:latin typeface="Encode Sans Condensed Thin"/>
                <a:ea typeface="Encode Sans Condensed Thin"/>
                <a:cs typeface="Encode Sans Condensed Thin"/>
                <a:sym typeface="Encode Sans Condensed Thin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Condensed Thin"/>
              <a:buChar char="▫"/>
              <a:defRPr sz="2400">
                <a:solidFill>
                  <a:schemeClr val="lt1"/>
                </a:solidFill>
                <a:latin typeface="Encode Sans Condensed Thin"/>
                <a:ea typeface="Encode Sans Condensed Thin"/>
                <a:cs typeface="Encode Sans Condensed Thin"/>
                <a:sym typeface="Encode Sans Condensed Thin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Condensed Thin"/>
              <a:buChar char="▫"/>
              <a:defRPr sz="2400">
                <a:solidFill>
                  <a:schemeClr val="lt1"/>
                </a:solidFill>
                <a:latin typeface="Encode Sans Condensed Thin"/>
                <a:ea typeface="Encode Sans Condensed Thin"/>
                <a:cs typeface="Encode Sans Condensed Thin"/>
                <a:sym typeface="Encode Sans Condensed Thin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Condensed Thin"/>
              <a:buChar char="▫"/>
              <a:defRPr sz="2400">
                <a:solidFill>
                  <a:schemeClr val="lt1"/>
                </a:solidFill>
                <a:latin typeface="Encode Sans Condensed Thin"/>
                <a:ea typeface="Encode Sans Condensed Thin"/>
                <a:cs typeface="Encode Sans Condensed Thin"/>
                <a:sym typeface="Encode Sans Condensed Thin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Condensed Thin"/>
              <a:buChar char="▫"/>
              <a:defRPr sz="2400">
                <a:solidFill>
                  <a:schemeClr val="lt1"/>
                </a:solidFill>
                <a:latin typeface="Encode Sans Condensed Thin"/>
                <a:ea typeface="Encode Sans Condensed Thin"/>
                <a:cs typeface="Encode Sans Condensed Thin"/>
                <a:sym typeface="Encode Sans Condensed Thin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Condensed Thin"/>
              <a:buChar char="▫"/>
              <a:defRPr sz="2400">
                <a:solidFill>
                  <a:schemeClr val="lt1"/>
                </a:solidFill>
                <a:latin typeface="Encode Sans Condensed Thin"/>
                <a:ea typeface="Encode Sans Condensed Thin"/>
                <a:cs typeface="Encode Sans Condensed Thin"/>
                <a:sym typeface="Encode Sans Condensed Thin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Condensed Thin"/>
              <a:buChar char="▫"/>
              <a:defRPr sz="2400">
                <a:solidFill>
                  <a:schemeClr val="lt1"/>
                </a:solidFill>
                <a:latin typeface="Encode Sans Condensed Thin"/>
                <a:ea typeface="Encode Sans Condensed Thin"/>
                <a:cs typeface="Encode Sans Condensed Thin"/>
                <a:sym typeface="Encode Sans Condensed Th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046650" y="4593850"/>
            <a:ext cx="10974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>
              <a:buNone/>
              <a:defRPr sz="1300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 algn="ctr">
              <a:buNone/>
              <a:defRPr sz="1300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 algn="ctr">
              <a:buNone/>
              <a:defRPr sz="1300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 algn="ctr">
              <a:buNone/>
              <a:defRPr sz="1300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 algn="ctr">
              <a:buNone/>
              <a:defRPr sz="1300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 algn="ctr">
              <a:buNone/>
              <a:defRPr sz="1300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 algn="ctr">
              <a:buNone/>
              <a:defRPr sz="1300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 algn="ctr">
              <a:buNone/>
              <a:defRPr sz="1300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9600" y="1200150"/>
            <a:ext cx="7497000" cy="29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Encode Sans Condensed Thin"/>
              <a:buChar char="▪"/>
              <a:defRPr sz="2400">
                <a:solidFill>
                  <a:schemeClr val="lt1"/>
                </a:solidFill>
                <a:latin typeface="Encode Sans Condensed Thin"/>
                <a:ea typeface="Encode Sans Condensed Thin"/>
                <a:cs typeface="Encode Sans Condensed Thin"/>
                <a:sym typeface="Encode Sans Condensed Thin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Condensed Thin"/>
              <a:buChar char="▫"/>
              <a:defRPr sz="2400">
                <a:solidFill>
                  <a:schemeClr val="lt1"/>
                </a:solidFill>
                <a:latin typeface="Encode Sans Condensed Thin"/>
                <a:ea typeface="Encode Sans Condensed Thin"/>
                <a:cs typeface="Encode Sans Condensed Thin"/>
                <a:sym typeface="Encode Sans Condensed Thin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Condensed Thin"/>
              <a:buChar char="▫"/>
              <a:defRPr sz="2400">
                <a:solidFill>
                  <a:schemeClr val="lt1"/>
                </a:solidFill>
                <a:latin typeface="Encode Sans Condensed Thin"/>
                <a:ea typeface="Encode Sans Condensed Thin"/>
                <a:cs typeface="Encode Sans Condensed Thin"/>
                <a:sym typeface="Encode Sans Condensed Thin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Condensed Thin"/>
              <a:buChar char="▫"/>
              <a:defRPr sz="2400">
                <a:solidFill>
                  <a:schemeClr val="lt1"/>
                </a:solidFill>
                <a:latin typeface="Encode Sans Condensed Thin"/>
                <a:ea typeface="Encode Sans Condensed Thin"/>
                <a:cs typeface="Encode Sans Condensed Thin"/>
                <a:sym typeface="Encode Sans Condensed Thin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Condensed Thin"/>
              <a:buChar char="▫"/>
              <a:defRPr sz="2400">
                <a:solidFill>
                  <a:schemeClr val="lt1"/>
                </a:solidFill>
                <a:latin typeface="Encode Sans Condensed Thin"/>
                <a:ea typeface="Encode Sans Condensed Thin"/>
                <a:cs typeface="Encode Sans Condensed Thin"/>
                <a:sym typeface="Encode Sans Condensed Thin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Condensed Thin"/>
              <a:buChar char="▫"/>
              <a:defRPr sz="2400">
                <a:solidFill>
                  <a:schemeClr val="lt1"/>
                </a:solidFill>
                <a:latin typeface="Encode Sans Condensed Thin"/>
                <a:ea typeface="Encode Sans Condensed Thin"/>
                <a:cs typeface="Encode Sans Condensed Thin"/>
                <a:sym typeface="Encode Sans Condensed Thin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Condensed Thin"/>
              <a:buChar char="▫"/>
              <a:defRPr sz="2400">
                <a:solidFill>
                  <a:schemeClr val="lt1"/>
                </a:solidFill>
                <a:latin typeface="Encode Sans Condensed Thin"/>
                <a:ea typeface="Encode Sans Condensed Thin"/>
                <a:cs typeface="Encode Sans Condensed Thin"/>
                <a:sym typeface="Encode Sans Condensed Thin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Condensed Thin"/>
              <a:buChar char="▫"/>
              <a:defRPr sz="2400">
                <a:solidFill>
                  <a:schemeClr val="lt1"/>
                </a:solidFill>
                <a:latin typeface="Encode Sans Condensed Thin"/>
                <a:ea typeface="Encode Sans Condensed Thin"/>
                <a:cs typeface="Encode Sans Condensed Thin"/>
                <a:sym typeface="Encode Sans Condensed Thin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Condensed Thin"/>
              <a:buChar char="▫"/>
              <a:defRPr sz="2400">
                <a:solidFill>
                  <a:schemeClr val="lt1"/>
                </a:solidFill>
                <a:latin typeface="Encode Sans Condensed Thin"/>
                <a:ea typeface="Encode Sans Condensed Thin"/>
                <a:cs typeface="Encode Sans Condensed Thin"/>
                <a:sym typeface="Encode Sans Condensed Th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046650" y="4593850"/>
            <a:ext cx="10974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>
              <a:buNone/>
              <a:defRPr sz="1300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 algn="ctr">
              <a:buNone/>
              <a:defRPr sz="1300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 algn="ctr">
              <a:buNone/>
              <a:defRPr sz="1300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 algn="ctr">
              <a:buNone/>
              <a:defRPr sz="1300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 algn="ctr">
              <a:buNone/>
              <a:defRPr sz="1300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 algn="ctr">
              <a:buNone/>
              <a:defRPr sz="1300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 algn="ctr">
              <a:buNone/>
              <a:defRPr sz="1300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 algn="ctr">
              <a:buNone/>
              <a:defRPr sz="1300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1" i="0" u="none" strike="noStrike" kern="0" cap="none" spc="0" normalizeH="0" baseline="0" noProof="0">
                <a:ln>
                  <a:noFill/>
                </a:ln>
                <a:solidFill>
                  <a:srgbClr val="27272D"/>
                </a:solidFill>
                <a:effectLst/>
                <a:uLnTx/>
                <a:uFillTx/>
                <a:latin typeface="Encode Sans"/>
                <a:sym typeface="Encode San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‹Nº›</a:t>
            </a:fld>
            <a:endParaRPr kumimoji="0" sz="1300" b="1" i="0" u="none" strike="noStrike" kern="0" cap="none" spc="0" normalizeH="0" baseline="0" noProof="0">
              <a:ln>
                <a:noFill/>
              </a:ln>
              <a:solidFill>
                <a:srgbClr val="27272D"/>
              </a:solidFill>
              <a:effectLst/>
              <a:uLnTx/>
              <a:uFillTx/>
              <a:latin typeface="Encode Sans"/>
              <a:sym typeface="Encode Sans"/>
            </a:endParaRPr>
          </a:p>
        </p:txBody>
      </p:sp>
    </p:spTree>
    <p:extLst>
      <p:ext uri="{BB962C8B-B14F-4D97-AF65-F5344CB8AC3E}">
        <p14:creationId xmlns:p14="http://schemas.microsoft.com/office/powerpoint/2010/main" val="305197813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tmp"/><Relationship Id="rId4" Type="http://schemas.openxmlformats.org/officeDocument/2006/relationships/image" Target="../media/image16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tmp"/><Relationship Id="rId4" Type="http://schemas.openxmlformats.org/officeDocument/2006/relationships/image" Target="../media/image20.t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tmp"/><Relationship Id="rId4" Type="http://schemas.openxmlformats.org/officeDocument/2006/relationships/image" Target="../media/image24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9.tmp"/><Relationship Id="rId4" Type="http://schemas.openxmlformats.org/officeDocument/2006/relationships/image" Target="../media/image28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t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7" Type="http://schemas.openxmlformats.org/officeDocument/2006/relationships/image" Target="../media/image38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tmp"/><Relationship Id="rId5" Type="http://schemas.openxmlformats.org/officeDocument/2006/relationships/image" Target="../media/image36.tmp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tmp"/><Relationship Id="rId5" Type="http://schemas.openxmlformats.org/officeDocument/2006/relationships/image" Target="../media/image42.tmp"/><Relationship Id="rId4" Type="http://schemas.openxmlformats.org/officeDocument/2006/relationships/image" Target="../media/image41.tm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7" Type="http://schemas.openxmlformats.org/officeDocument/2006/relationships/image" Target="../media/image50.tmp"/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tmp"/><Relationship Id="rId5" Type="http://schemas.openxmlformats.org/officeDocument/2006/relationships/image" Target="../media/image48.tmp"/><Relationship Id="rId4" Type="http://schemas.openxmlformats.org/officeDocument/2006/relationships/image" Target="../media/image47.tm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 txBox="1">
            <a:spLocks noGrp="1"/>
          </p:cNvSpPr>
          <p:nvPr>
            <p:ph type="ctrTitle"/>
          </p:nvPr>
        </p:nvSpPr>
        <p:spPr>
          <a:xfrm>
            <a:off x="984050" y="-180364"/>
            <a:ext cx="7175700" cy="3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 GAME ZONE</a:t>
            </a:r>
            <a:b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9" name="Google Shape;99;p13"/>
          <p:cNvGrpSpPr/>
          <p:nvPr/>
        </p:nvGrpSpPr>
        <p:grpSpPr>
          <a:xfrm>
            <a:off x="4131085" y="3900717"/>
            <a:ext cx="881739" cy="835747"/>
            <a:chOff x="5300400" y="3670175"/>
            <a:chExt cx="421300" cy="399325"/>
          </a:xfrm>
        </p:grpSpPr>
        <p:sp>
          <p:nvSpPr>
            <p:cNvPr id="100" name="Google Shape;100;p13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" name="CuadroTexto 4"/>
          <p:cNvSpPr txBox="1"/>
          <p:nvPr/>
        </p:nvSpPr>
        <p:spPr>
          <a:xfrm>
            <a:off x="1090569" y="3636629"/>
            <a:ext cx="35737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INTEGRANTES:</a:t>
            </a:r>
            <a:b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Estefanía Rizo</a:t>
            </a:r>
            <a:b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Luisa Orjuela</a:t>
            </a:r>
            <a:b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Bryan Herreño</a:t>
            </a:r>
            <a:b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Sebastián Chaves</a:t>
            </a:r>
            <a:br>
              <a:rPr lang="es-CO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CO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300" b="1" i="0" u="none" strike="noStrike" kern="0" cap="none" spc="0" normalizeH="0" baseline="0" noProof="0" smtClean="0">
                <a:ln>
                  <a:noFill/>
                </a:ln>
                <a:solidFill>
                  <a:srgbClr val="27272D"/>
                </a:solidFill>
                <a:effectLst/>
                <a:uLnTx/>
                <a:uFillTx/>
                <a:latin typeface="Encode Sans"/>
                <a:sym typeface="Encode San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lang="en-US" sz="1300" b="1" i="0" u="none" strike="noStrike" kern="0" cap="none" spc="0" normalizeH="0" baseline="0" noProof="0">
              <a:ln>
                <a:noFill/>
              </a:ln>
              <a:solidFill>
                <a:srgbClr val="27272D"/>
              </a:solidFill>
              <a:effectLst/>
              <a:uLnTx/>
              <a:uFillTx/>
              <a:latin typeface="Encode Sans"/>
              <a:sym typeface="Encode Sans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73" y="180363"/>
            <a:ext cx="8713980" cy="421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22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300" b="1" i="0" u="none" strike="noStrike" kern="0" cap="none" spc="0" normalizeH="0" baseline="0" noProof="0" smtClean="0">
                <a:ln>
                  <a:noFill/>
                </a:ln>
                <a:solidFill>
                  <a:srgbClr val="27272D"/>
                </a:solidFill>
                <a:effectLst/>
                <a:uLnTx/>
                <a:uFillTx/>
                <a:latin typeface="Encode Sans"/>
                <a:sym typeface="Encode San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lang="en-US" sz="1300" b="1" i="0" u="none" strike="noStrike" kern="0" cap="none" spc="0" normalizeH="0" baseline="0" noProof="0">
              <a:ln>
                <a:noFill/>
              </a:ln>
              <a:solidFill>
                <a:srgbClr val="27272D"/>
              </a:solidFill>
              <a:effectLst/>
              <a:uLnTx/>
              <a:uFillTx/>
              <a:latin typeface="Encode Sans"/>
              <a:sym typeface="Encode Sans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5" y="134224"/>
            <a:ext cx="9030749" cy="438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50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REQUERIMIENTOS FUNCIONALES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300" b="1" i="0" u="none" strike="noStrike" kern="0" cap="none" spc="0" normalizeH="0" baseline="0" noProof="0" smtClean="0">
                <a:ln>
                  <a:noFill/>
                </a:ln>
                <a:solidFill>
                  <a:srgbClr val="27272D"/>
                </a:solidFill>
                <a:effectLst/>
                <a:uLnTx/>
                <a:uFillTx/>
                <a:latin typeface="Encode Sans"/>
                <a:sym typeface="Encode San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lang="en-US" sz="1300" b="1" i="0" u="none" strike="noStrike" kern="0" cap="none" spc="0" normalizeH="0" baseline="0" noProof="0">
              <a:ln>
                <a:noFill/>
              </a:ln>
              <a:solidFill>
                <a:srgbClr val="27272D"/>
              </a:solidFill>
              <a:effectLst/>
              <a:uLnTx/>
              <a:uFillTx/>
              <a:latin typeface="Encode Sans"/>
              <a:sym typeface="Encode Sans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60" y="1142343"/>
            <a:ext cx="4321894" cy="216943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337" y="1142343"/>
            <a:ext cx="4161812" cy="216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54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REQUERIMIENTOS NO FUNCIONALES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300" b="1" i="0" u="none" strike="noStrike" kern="0" cap="none" spc="0" normalizeH="0" baseline="0" noProof="0" smtClean="0">
                <a:ln>
                  <a:noFill/>
                </a:ln>
                <a:solidFill>
                  <a:srgbClr val="27272D"/>
                </a:solidFill>
                <a:effectLst/>
                <a:uLnTx/>
                <a:uFillTx/>
                <a:latin typeface="Encode Sans"/>
                <a:sym typeface="Encode San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lang="en-US" sz="1300" b="1" i="0" u="none" strike="noStrike" kern="0" cap="none" spc="0" normalizeH="0" baseline="0" noProof="0">
              <a:ln>
                <a:noFill/>
              </a:ln>
              <a:solidFill>
                <a:srgbClr val="27272D"/>
              </a:solidFill>
              <a:effectLst/>
              <a:uLnTx/>
              <a:uFillTx/>
              <a:latin typeface="Encode Sans"/>
              <a:sym typeface="Encode Sans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79" y="1248214"/>
            <a:ext cx="4009938" cy="219336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057" y="1248213"/>
            <a:ext cx="4198690" cy="219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11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300" b="1" i="0" u="none" strike="noStrike" kern="0" cap="none" spc="0" normalizeH="0" baseline="0" noProof="0" smtClean="0">
                <a:ln>
                  <a:noFill/>
                </a:ln>
                <a:solidFill>
                  <a:srgbClr val="27272D"/>
                </a:solidFill>
                <a:effectLst/>
                <a:uLnTx/>
                <a:uFillTx/>
                <a:latin typeface="Encode Sans"/>
                <a:sym typeface="Encode San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lang="en-US" sz="1300" b="1" i="0" u="none" strike="noStrike" kern="0" cap="none" spc="0" normalizeH="0" baseline="0" noProof="0">
              <a:ln>
                <a:noFill/>
              </a:ln>
              <a:solidFill>
                <a:srgbClr val="27272D"/>
              </a:solidFill>
              <a:effectLst/>
              <a:uLnTx/>
              <a:uFillTx/>
              <a:latin typeface="Encode Sans"/>
              <a:sym typeface="Encode Sans"/>
            </a:endParaRPr>
          </a:p>
        </p:txBody>
      </p:sp>
      <p:pic>
        <p:nvPicPr>
          <p:cNvPr id="3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39" y="173291"/>
            <a:ext cx="2937917" cy="18326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207" y="173291"/>
            <a:ext cx="2787433" cy="1832675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61" y="2579614"/>
            <a:ext cx="2872595" cy="179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207" y="2579614"/>
            <a:ext cx="2787433" cy="179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819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300" b="1" i="0" u="none" strike="noStrike" kern="0" cap="none" spc="0" normalizeH="0" baseline="0" noProof="0" smtClean="0">
                <a:ln>
                  <a:noFill/>
                </a:ln>
                <a:solidFill>
                  <a:srgbClr val="27272D"/>
                </a:solidFill>
                <a:effectLst/>
                <a:uLnTx/>
                <a:uFillTx/>
                <a:latin typeface="Encode Sans"/>
                <a:sym typeface="Encode San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lang="en-US" sz="1300" b="1" i="0" u="none" strike="noStrike" kern="0" cap="none" spc="0" normalizeH="0" baseline="0" noProof="0">
              <a:ln>
                <a:noFill/>
              </a:ln>
              <a:solidFill>
                <a:srgbClr val="27272D"/>
              </a:solidFill>
              <a:effectLst/>
              <a:uLnTx/>
              <a:uFillTx/>
              <a:latin typeface="Encode Sans"/>
              <a:sym typeface="Encode Sans"/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CO" b="1" dirty="0"/>
              <a:t>DIAGRAMA DE PROCESOS</a:t>
            </a:r>
          </a:p>
        </p:txBody>
      </p:sp>
      <p:pic>
        <p:nvPicPr>
          <p:cNvPr id="4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08" y="633369"/>
            <a:ext cx="8720356" cy="387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429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300" b="1" i="0" u="none" strike="noStrike" kern="0" cap="none" spc="0" normalizeH="0" baseline="0" noProof="0" smtClean="0">
                <a:ln>
                  <a:noFill/>
                </a:ln>
                <a:solidFill>
                  <a:srgbClr val="27272D"/>
                </a:solidFill>
                <a:effectLst/>
                <a:uLnTx/>
                <a:uFillTx/>
                <a:latin typeface="Encode Sans"/>
                <a:sym typeface="Encode San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16</a:t>
            </a:fld>
            <a:endParaRPr kumimoji="0" lang="en-US" sz="1300" b="1" i="0" u="none" strike="noStrike" kern="0" cap="none" spc="0" normalizeH="0" baseline="0" noProof="0">
              <a:ln>
                <a:noFill/>
              </a:ln>
              <a:solidFill>
                <a:srgbClr val="27272D"/>
              </a:solidFill>
              <a:effectLst/>
              <a:uLnTx/>
              <a:uFillTx/>
              <a:latin typeface="Encode Sans"/>
              <a:sym typeface="Encode Sans"/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CO" b="1" dirty="0"/>
              <a:t>DIAGRAMA DE CLASES</a:t>
            </a:r>
          </a:p>
        </p:txBody>
      </p:sp>
      <p:pic>
        <p:nvPicPr>
          <p:cNvPr id="5" name="1 Imagen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75" y="605133"/>
            <a:ext cx="8661633" cy="390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446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300" b="1" i="0" u="none" strike="noStrike" kern="0" cap="none" spc="0" normalizeH="0" baseline="0" noProof="0" smtClean="0">
                <a:ln>
                  <a:noFill/>
                </a:ln>
                <a:solidFill>
                  <a:srgbClr val="27272D"/>
                </a:solidFill>
                <a:effectLst/>
                <a:uLnTx/>
                <a:uFillTx/>
                <a:latin typeface="Encode Sans"/>
                <a:sym typeface="Encode San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17</a:t>
            </a:fld>
            <a:endParaRPr kumimoji="0" lang="en-US" sz="1300" b="1" i="0" u="none" strike="noStrike" kern="0" cap="none" spc="0" normalizeH="0" baseline="0" noProof="0">
              <a:ln>
                <a:noFill/>
              </a:ln>
              <a:solidFill>
                <a:srgbClr val="27272D"/>
              </a:solidFill>
              <a:effectLst/>
              <a:uLnTx/>
              <a:uFillTx/>
              <a:latin typeface="Encode Sans"/>
              <a:sym typeface="Encode Sans"/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CO" b="1" dirty="0"/>
              <a:t>DIAGRAMA DE CASOS DE USO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" y="784370"/>
            <a:ext cx="8706392" cy="354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416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MOCKUPS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300" b="1" i="0" u="none" strike="noStrike" kern="0" cap="none" spc="0" normalizeH="0" baseline="0" noProof="0" smtClean="0">
                <a:ln>
                  <a:noFill/>
                </a:ln>
                <a:solidFill>
                  <a:srgbClr val="27272D"/>
                </a:solidFill>
                <a:effectLst/>
                <a:uLnTx/>
                <a:uFillTx/>
                <a:latin typeface="Encode Sans"/>
                <a:sym typeface="Encode San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lang="en-US" sz="1300" b="1" i="0" u="none" strike="noStrike" kern="0" cap="none" spc="0" normalizeH="0" baseline="0" noProof="0">
              <a:ln>
                <a:noFill/>
              </a:ln>
              <a:solidFill>
                <a:srgbClr val="27272D"/>
              </a:solidFill>
              <a:effectLst/>
              <a:uLnTx/>
              <a:uFillTx/>
              <a:latin typeface="Encode Sans"/>
              <a:sym typeface="Encode Sans"/>
            </a:endParaRPr>
          </a:p>
        </p:txBody>
      </p:sp>
      <p:pic>
        <p:nvPicPr>
          <p:cNvPr id="4" name="1 Imagen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3" y="957088"/>
            <a:ext cx="3787891" cy="1668666"/>
          </a:xfrm>
          <a:prstGeom prst="rect">
            <a:avLst/>
          </a:prstGeom>
        </p:spPr>
      </p:pic>
      <p:pic>
        <p:nvPicPr>
          <p:cNvPr id="5" name="2 Imagen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420" y="957088"/>
            <a:ext cx="4648355" cy="1668666"/>
          </a:xfrm>
          <a:prstGeom prst="rect">
            <a:avLst/>
          </a:prstGeom>
        </p:spPr>
      </p:pic>
      <p:pic>
        <p:nvPicPr>
          <p:cNvPr id="6" name="1 Imagen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3" y="2789339"/>
            <a:ext cx="3787891" cy="1551964"/>
          </a:xfrm>
          <a:prstGeom prst="rect">
            <a:avLst/>
          </a:prstGeom>
        </p:spPr>
      </p:pic>
      <p:pic>
        <p:nvPicPr>
          <p:cNvPr id="7" name="2 Imagen" descr="Recorte de pantal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420" y="2789340"/>
            <a:ext cx="4681132" cy="155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84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MOCKUPS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300" b="1" i="0" u="none" strike="noStrike" kern="0" cap="none" spc="0" normalizeH="0" baseline="0" noProof="0" smtClean="0">
                <a:ln>
                  <a:noFill/>
                </a:ln>
                <a:solidFill>
                  <a:srgbClr val="27272D"/>
                </a:solidFill>
                <a:effectLst/>
                <a:uLnTx/>
                <a:uFillTx/>
                <a:latin typeface="Encode Sans"/>
                <a:sym typeface="Encode San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19</a:t>
            </a:fld>
            <a:endParaRPr kumimoji="0" lang="en-US" sz="1300" b="1" i="0" u="none" strike="noStrike" kern="0" cap="none" spc="0" normalizeH="0" baseline="0" noProof="0">
              <a:ln>
                <a:noFill/>
              </a:ln>
              <a:solidFill>
                <a:srgbClr val="27272D"/>
              </a:solidFill>
              <a:effectLst/>
              <a:uLnTx/>
              <a:uFillTx/>
              <a:latin typeface="Encode Sans"/>
              <a:sym typeface="Encode Sans"/>
            </a:endParaRPr>
          </a:p>
        </p:txBody>
      </p:sp>
      <p:pic>
        <p:nvPicPr>
          <p:cNvPr id="8" name="1 Imagen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3" y="957089"/>
            <a:ext cx="3922116" cy="1668666"/>
          </a:xfrm>
          <a:prstGeom prst="rect">
            <a:avLst/>
          </a:prstGeom>
        </p:spPr>
      </p:pic>
      <p:pic>
        <p:nvPicPr>
          <p:cNvPr id="9" name="2 Imagen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3" y="2816617"/>
            <a:ext cx="3888560" cy="1600187"/>
          </a:xfrm>
          <a:prstGeom prst="rect">
            <a:avLst/>
          </a:prstGeom>
        </p:spPr>
      </p:pic>
      <p:pic>
        <p:nvPicPr>
          <p:cNvPr id="10" name="1 Imagen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332" y="957089"/>
            <a:ext cx="4404219" cy="1723194"/>
          </a:xfrm>
          <a:prstGeom prst="rect">
            <a:avLst/>
          </a:prstGeom>
        </p:spPr>
      </p:pic>
      <p:pic>
        <p:nvPicPr>
          <p:cNvPr id="11" name="2 Imagen" descr="Recorte de pantal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331" y="2816617"/>
            <a:ext cx="4404219" cy="160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49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OBJETIVOS</a:t>
            </a:r>
          </a:p>
        </p:txBody>
      </p:sp>
      <p:sp>
        <p:nvSpPr>
          <p:cNvPr id="110" name="Google Shape;110;p14"/>
          <p:cNvSpPr txBox="1">
            <a:spLocks noGrp="1"/>
          </p:cNvSpPr>
          <p:nvPr>
            <p:ph type="body" idx="2"/>
          </p:nvPr>
        </p:nvSpPr>
        <p:spPr>
          <a:xfrm>
            <a:off x="4407602" y="1200150"/>
            <a:ext cx="3639000" cy="19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CO" sz="1200" b="1" dirty="0">
                <a:solidFill>
                  <a:srgbClr val="FFFFFF"/>
                </a:solidFill>
              </a:rPr>
              <a:t>ESPECIFICOS</a:t>
            </a:r>
            <a:endParaRPr sz="1200" dirty="0">
              <a:solidFill>
                <a:srgbClr val="FFFFFF"/>
              </a:solidFill>
            </a:endParaRPr>
          </a:p>
          <a:p>
            <a:pPr marL="0" lvl="0" indent="0" algn="just">
              <a:buNone/>
            </a:pPr>
            <a:r>
              <a:rPr lang="es-MX" sz="1200" dirty="0">
                <a:solidFill>
                  <a:srgbClr val="FFFFFF"/>
                </a:solidFill>
              </a:rPr>
              <a:t>Informar a los clientes de las actualizaciones del stock en la venta de nuestros productos.</a:t>
            </a:r>
          </a:p>
          <a:p>
            <a:pPr marL="0" lvl="0" indent="0" algn="just">
              <a:buNone/>
            </a:pPr>
            <a:r>
              <a:rPr lang="es-MX" sz="1200" dirty="0">
                <a:solidFill>
                  <a:srgbClr val="FFFFFF"/>
                </a:solidFill>
              </a:rPr>
              <a:t>Promocionar productos a los consumidores por medio de la aplicación móvil y la página web sobre los nuevos lanzamientos y publicitarios.</a:t>
            </a:r>
          </a:p>
          <a:p>
            <a:pPr marL="0" lvl="0" indent="0" algn="just">
              <a:buNone/>
            </a:pPr>
            <a:r>
              <a:rPr lang="es-MX" sz="1200" dirty="0">
                <a:solidFill>
                  <a:srgbClr val="FFFFFF"/>
                </a:solidFill>
              </a:rPr>
              <a:t>Vender nuestros productos 24/7 a nuestros  clientes, con puntualidad y garantía de 3 meses.</a:t>
            </a:r>
          </a:p>
          <a:p>
            <a:pPr marL="0" lvl="0" indent="0" algn="just">
              <a:buNone/>
            </a:pPr>
            <a:endParaRPr lang="es-MX" sz="1200" dirty="0">
              <a:solidFill>
                <a:srgbClr val="FFFFFF"/>
              </a:solidFill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solidFill>
                <a:srgbClr val="FFFFFF"/>
              </a:solidFill>
            </a:endParaRPr>
          </a:p>
        </p:txBody>
      </p:sp>
      <p:sp>
        <p:nvSpPr>
          <p:cNvPr id="111" name="Google Shape;111;p14"/>
          <p:cNvSpPr txBox="1">
            <a:spLocks noGrp="1"/>
          </p:cNvSpPr>
          <p:nvPr>
            <p:ph type="body" idx="1"/>
          </p:nvPr>
        </p:nvSpPr>
        <p:spPr>
          <a:xfrm>
            <a:off x="549600" y="1200150"/>
            <a:ext cx="3639000" cy="19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solidFill>
                  <a:srgbClr val="FFFFFF"/>
                </a:solidFill>
              </a:rPr>
              <a:t>GENERAL</a:t>
            </a:r>
            <a:endParaRPr sz="1200" dirty="0">
              <a:solidFill>
                <a:srgbClr val="FFFFFF"/>
              </a:solidFill>
            </a:endParaRP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s-MX" sz="1200" dirty="0">
                <a:solidFill>
                  <a:srgbClr val="FFFFFF"/>
                </a:solidFill>
              </a:rPr>
              <a:t>Desarrollar una plataforma de ambiente web y móvil, para vender y promocionar productos de anime y videojuegos.</a:t>
            </a:r>
          </a:p>
        </p:txBody>
      </p:sp>
      <p:sp>
        <p:nvSpPr>
          <p:cNvPr id="112" name="Google Shape;112;p14"/>
          <p:cNvSpPr txBox="1">
            <a:spLocks noGrp="1"/>
          </p:cNvSpPr>
          <p:nvPr>
            <p:ph type="body" idx="2"/>
          </p:nvPr>
        </p:nvSpPr>
        <p:spPr>
          <a:xfrm>
            <a:off x="457200" y="3143925"/>
            <a:ext cx="74970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55C2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F55C21"/>
              </a:solidFill>
            </a:endParaRPr>
          </a:p>
        </p:txBody>
      </p:sp>
      <p:sp>
        <p:nvSpPr>
          <p:cNvPr id="113" name="Google Shape;113;p14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MOCKUPS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300" b="1" i="0" u="none" strike="noStrike" kern="0" cap="none" spc="0" normalizeH="0" baseline="0" noProof="0" smtClean="0">
                <a:ln>
                  <a:noFill/>
                </a:ln>
                <a:solidFill>
                  <a:srgbClr val="27272D"/>
                </a:solidFill>
                <a:effectLst/>
                <a:uLnTx/>
                <a:uFillTx/>
                <a:latin typeface="Encode Sans"/>
                <a:sym typeface="Encode San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20</a:t>
            </a:fld>
            <a:endParaRPr kumimoji="0" lang="en-US" sz="1300" b="1" i="0" u="none" strike="noStrike" kern="0" cap="none" spc="0" normalizeH="0" baseline="0" noProof="0">
              <a:ln>
                <a:noFill/>
              </a:ln>
              <a:solidFill>
                <a:srgbClr val="27272D"/>
              </a:solidFill>
              <a:effectLst/>
              <a:uLnTx/>
              <a:uFillTx/>
              <a:latin typeface="Encode Sans"/>
              <a:sym typeface="Encode Sans"/>
            </a:endParaRPr>
          </a:p>
        </p:txBody>
      </p:sp>
      <p:pic>
        <p:nvPicPr>
          <p:cNvPr id="12" name="1 Imagen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3" y="965086"/>
            <a:ext cx="3888560" cy="1715197"/>
          </a:xfrm>
          <a:prstGeom prst="rect">
            <a:avLst/>
          </a:prstGeom>
        </p:spPr>
      </p:pic>
      <p:pic>
        <p:nvPicPr>
          <p:cNvPr id="13" name="2 Imagen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3" y="2816617"/>
            <a:ext cx="3922116" cy="1600187"/>
          </a:xfrm>
          <a:prstGeom prst="rect">
            <a:avLst/>
          </a:prstGeom>
        </p:spPr>
      </p:pic>
      <p:pic>
        <p:nvPicPr>
          <p:cNvPr id="14" name="1 Imagen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893" y="973837"/>
            <a:ext cx="4365158" cy="1706446"/>
          </a:xfrm>
          <a:prstGeom prst="rect">
            <a:avLst/>
          </a:prstGeom>
        </p:spPr>
      </p:pic>
      <p:pic>
        <p:nvPicPr>
          <p:cNvPr id="15" name="2 Imagen" descr="Recorte de pantal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893" y="2816617"/>
            <a:ext cx="4365158" cy="160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93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MOCKUPS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300" b="1" i="0" u="none" strike="noStrike" kern="0" cap="none" spc="0" normalizeH="0" baseline="0" noProof="0" smtClean="0">
                <a:ln>
                  <a:noFill/>
                </a:ln>
                <a:solidFill>
                  <a:srgbClr val="27272D"/>
                </a:solidFill>
                <a:effectLst/>
                <a:uLnTx/>
                <a:uFillTx/>
                <a:latin typeface="Encode Sans"/>
                <a:sym typeface="Encode San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21</a:t>
            </a:fld>
            <a:endParaRPr kumimoji="0" lang="en-US" sz="1300" b="1" i="0" u="none" strike="noStrike" kern="0" cap="none" spc="0" normalizeH="0" baseline="0" noProof="0">
              <a:ln>
                <a:noFill/>
              </a:ln>
              <a:solidFill>
                <a:srgbClr val="27272D"/>
              </a:solidFill>
              <a:effectLst/>
              <a:uLnTx/>
              <a:uFillTx/>
              <a:latin typeface="Encode Sans"/>
              <a:sym typeface="Encode Sans"/>
            </a:endParaRPr>
          </a:p>
        </p:txBody>
      </p:sp>
      <p:pic>
        <p:nvPicPr>
          <p:cNvPr id="8" name="1 Imagen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94" y="994095"/>
            <a:ext cx="3978502" cy="1619075"/>
          </a:xfrm>
          <a:prstGeom prst="rect">
            <a:avLst/>
          </a:prstGeom>
        </p:spPr>
      </p:pic>
      <p:pic>
        <p:nvPicPr>
          <p:cNvPr id="9" name="2 Imagen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851" y="994096"/>
            <a:ext cx="4411646" cy="1619073"/>
          </a:xfrm>
          <a:prstGeom prst="rect">
            <a:avLst/>
          </a:prstGeom>
        </p:spPr>
      </p:pic>
      <p:pic>
        <p:nvPicPr>
          <p:cNvPr id="10" name="1 Imagen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94" y="2848062"/>
            <a:ext cx="3978502" cy="1623270"/>
          </a:xfrm>
          <a:prstGeom prst="rect">
            <a:avLst/>
          </a:prstGeom>
        </p:spPr>
      </p:pic>
      <p:pic>
        <p:nvPicPr>
          <p:cNvPr id="11" name="2 Imagen" descr="Recorte de pantal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851" y="2848062"/>
            <a:ext cx="4411646" cy="16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40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MOCKUPS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300" b="1" i="0" u="none" strike="noStrike" kern="0" cap="none" spc="0" normalizeH="0" baseline="0" noProof="0" smtClean="0">
                <a:ln>
                  <a:noFill/>
                </a:ln>
                <a:solidFill>
                  <a:srgbClr val="27272D"/>
                </a:solidFill>
                <a:effectLst/>
                <a:uLnTx/>
                <a:uFillTx/>
                <a:latin typeface="Encode Sans"/>
                <a:sym typeface="Encode San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22</a:t>
            </a:fld>
            <a:endParaRPr kumimoji="0" lang="en-US" sz="1300" b="1" i="0" u="none" strike="noStrike" kern="0" cap="none" spc="0" normalizeH="0" baseline="0" noProof="0">
              <a:ln>
                <a:noFill/>
              </a:ln>
              <a:solidFill>
                <a:srgbClr val="27272D"/>
              </a:solidFill>
              <a:effectLst/>
              <a:uLnTx/>
              <a:uFillTx/>
              <a:latin typeface="Encode Sans"/>
              <a:sym typeface="Encode Sans"/>
            </a:endParaRPr>
          </a:p>
        </p:txBody>
      </p:sp>
      <p:pic>
        <p:nvPicPr>
          <p:cNvPr id="12" name="1 Imagen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9" y="910975"/>
            <a:ext cx="3968955" cy="1672834"/>
          </a:xfrm>
          <a:prstGeom prst="rect">
            <a:avLst/>
          </a:prstGeom>
        </p:spPr>
      </p:pic>
      <p:pic>
        <p:nvPicPr>
          <p:cNvPr id="13" name="2 Imagen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767" y="910975"/>
            <a:ext cx="4700370" cy="1672834"/>
          </a:xfrm>
          <a:prstGeom prst="rect">
            <a:avLst/>
          </a:prstGeom>
        </p:spPr>
      </p:pic>
      <p:pic>
        <p:nvPicPr>
          <p:cNvPr id="14" name="1 Imagen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9" y="2697061"/>
            <a:ext cx="8775848" cy="179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74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300" b="1" i="0" u="none" strike="noStrike" kern="0" cap="none" spc="0" normalizeH="0" baseline="0" noProof="0" smtClean="0">
                <a:ln>
                  <a:noFill/>
                </a:ln>
                <a:solidFill>
                  <a:srgbClr val="27272D"/>
                </a:solidFill>
                <a:effectLst/>
                <a:uLnTx/>
                <a:uFillTx/>
                <a:latin typeface="Encode Sans"/>
                <a:sym typeface="Encode San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23</a:t>
            </a:fld>
            <a:endParaRPr kumimoji="0" lang="en-US" sz="1300" b="1" i="0" u="none" strike="noStrike" kern="0" cap="none" spc="0" normalizeH="0" baseline="0" noProof="0">
              <a:ln>
                <a:noFill/>
              </a:ln>
              <a:solidFill>
                <a:srgbClr val="27272D"/>
              </a:solidFill>
              <a:effectLst/>
              <a:uLnTx/>
              <a:uFillTx/>
              <a:latin typeface="Encode Sans"/>
              <a:sym typeface="Encode Sans"/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CO" b="1" dirty="0"/>
              <a:t>DEFINICION DE LA BASE DE DATOS</a:t>
            </a:r>
          </a:p>
        </p:txBody>
      </p:sp>
      <p:pic>
        <p:nvPicPr>
          <p:cNvPr id="5" name="Imagen 7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24125"/>
            <a:ext cx="4047688" cy="964733"/>
          </a:xfrm>
          <a:prstGeom prst="rect">
            <a:avLst/>
          </a:prstGeom>
        </p:spPr>
      </p:pic>
      <p:pic>
        <p:nvPicPr>
          <p:cNvPr id="6" name="Imagen 6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232361"/>
            <a:ext cx="4047689" cy="103578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68" y="3411645"/>
            <a:ext cx="4084820" cy="1010230"/>
          </a:xfrm>
          <a:prstGeom prst="rect">
            <a:avLst/>
          </a:prstGeom>
        </p:spPr>
      </p:pic>
      <p:pic>
        <p:nvPicPr>
          <p:cNvPr id="8" name="Imagen 8" descr="Recorte de pantal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948" y="1105193"/>
            <a:ext cx="3976382" cy="909075"/>
          </a:xfrm>
          <a:prstGeom prst="rect">
            <a:avLst/>
          </a:prstGeom>
        </p:spPr>
      </p:pic>
      <p:pic>
        <p:nvPicPr>
          <p:cNvPr id="9" name="Imagen 9" descr="Recorte de pantalla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948" y="2195067"/>
            <a:ext cx="3976381" cy="1035780"/>
          </a:xfrm>
          <a:prstGeom prst="rect">
            <a:avLst/>
          </a:prstGeom>
        </p:spPr>
      </p:pic>
      <p:pic>
        <p:nvPicPr>
          <p:cNvPr id="10" name="Imagen 9" descr="Recorte de pantalla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948" y="3411645"/>
            <a:ext cx="3957585" cy="101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50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300" b="1" i="0" u="none" strike="noStrike" kern="0" cap="none" spc="0" normalizeH="0" baseline="0" noProof="0" smtClean="0">
                <a:ln>
                  <a:noFill/>
                </a:ln>
                <a:solidFill>
                  <a:srgbClr val="27272D"/>
                </a:solidFill>
                <a:effectLst/>
                <a:uLnTx/>
                <a:uFillTx/>
                <a:latin typeface="Encode Sans"/>
                <a:sym typeface="Encode San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24</a:t>
            </a:fld>
            <a:endParaRPr kumimoji="0" lang="en-US" sz="1300" b="1" i="0" u="none" strike="noStrike" kern="0" cap="none" spc="0" normalizeH="0" baseline="0" noProof="0">
              <a:ln>
                <a:noFill/>
              </a:ln>
              <a:solidFill>
                <a:srgbClr val="27272D"/>
              </a:solidFill>
              <a:effectLst/>
              <a:uLnTx/>
              <a:uFillTx/>
              <a:latin typeface="Encode Sans"/>
              <a:sym typeface="Encode Sans"/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b="1" dirty="0"/>
              <a:t>DEFINICION DE LA BASE DE DATOS</a:t>
            </a:r>
          </a:p>
        </p:txBody>
      </p:sp>
      <p:pic>
        <p:nvPicPr>
          <p:cNvPr id="11" name="Imagen 10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37" y="1068474"/>
            <a:ext cx="3988965" cy="982514"/>
          </a:xfrm>
          <a:prstGeom prst="rect">
            <a:avLst/>
          </a:prstGeom>
        </p:spPr>
      </p:pic>
      <p:pic>
        <p:nvPicPr>
          <p:cNvPr id="12" name="Imagen 11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37" y="2232362"/>
            <a:ext cx="3926048" cy="1035780"/>
          </a:xfrm>
          <a:prstGeom prst="rect">
            <a:avLst/>
          </a:prstGeom>
        </p:spPr>
      </p:pic>
      <p:pic>
        <p:nvPicPr>
          <p:cNvPr id="13" name="Imagen 6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35" y="3449516"/>
            <a:ext cx="8334463" cy="1010230"/>
          </a:xfrm>
          <a:prstGeom prst="rect">
            <a:avLst/>
          </a:prstGeom>
        </p:spPr>
      </p:pic>
      <p:pic>
        <p:nvPicPr>
          <p:cNvPr id="14" name="Imagen 7" descr="Recorte de pantal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945" y="1068474"/>
            <a:ext cx="4072855" cy="962306"/>
          </a:xfrm>
          <a:prstGeom prst="rect">
            <a:avLst/>
          </a:prstGeom>
        </p:spPr>
      </p:pic>
      <p:pic>
        <p:nvPicPr>
          <p:cNvPr id="15" name="Imagen 9" descr="Recorte de pantalla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946" y="2232362"/>
            <a:ext cx="4072854" cy="105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77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DEFINICION DE LA BASE DE DATOS EN 3FN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300" b="1" i="0" u="none" strike="noStrike" kern="0" cap="none" spc="0" normalizeH="0" baseline="0" noProof="0" smtClean="0">
                <a:ln>
                  <a:noFill/>
                </a:ln>
                <a:solidFill>
                  <a:srgbClr val="27272D"/>
                </a:solidFill>
                <a:effectLst/>
                <a:uLnTx/>
                <a:uFillTx/>
                <a:latin typeface="Encode Sans"/>
                <a:sym typeface="Encode San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25</a:t>
            </a:fld>
            <a:endParaRPr kumimoji="0" lang="en-US" sz="1300" b="1" i="0" u="none" strike="noStrike" kern="0" cap="none" spc="0" normalizeH="0" baseline="0" noProof="0">
              <a:ln>
                <a:noFill/>
              </a:ln>
              <a:solidFill>
                <a:srgbClr val="27272D"/>
              </a:solidFill>
              <a:effectLst/>
              <a:uLnTx/>
              <a:uFillTx/>
              <a:latin typeface="Encode Sans"/>
              <a:sym typeface="Encode Sans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09" y="929606"/>
            <a:ext cx="8321879" cy="360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258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DICCIONARIO DE DATOS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300" b="1" i="0" u="none" strike="noStrike" kern="0" cap="none" spc="0" normalizeH="0" baseline="0" noProof="0" smtClean="0">
                <a:ln>
                  <a:noFill/>
                </a:ln>
                <a:solidFill>
                  <a:srgbClr val="27272D"/>
                </a:solidFill>
                <a:effectLst/>
                <a:uLnTx/>
                <a:uFillTx/>
                <a:latin typeface="Encode Sans"/>
                <a:sym typeface="Encode San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26</a:t>
            </a:fld>
            <a:endParaRPr kumimoji="0" lang="en-US" sz="1300" b="1" i="0" u="none" strike="noStrike" kern="0" cap="none" spc="0" normalizeH="0" baseline="0" noProof="0">
              <a:ln>
                <a:noFill/>
              </a:ln>
              <a:solidFill>
                <a:srgbClr val="27272D"/>
              </a:solidFill>
              <a:effectLst/>
              <a:uLnTx/>
              <a:uFillTx/>
              <a:latin typeface="Encode Sans"/>
              <a:sym typeface="Encode Sans"/>
            </a:endParaRPr>
          </a:p>
        </p:txBody>
      </p:sp>
      <p:pic>
        <p:nvPicPr>
          <p:cNvPr id="6" name="2 Imagen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25" y="1032212"/>
            <a:ext cx="3900281" cy="1119564"/>
          </a:xfrm>
          <a:prstGeom prst="rect">
            <a:avLst/>
          </a:prstGeom>
        </p:spPr>
      </p:pic>
      <p:pic>
        <p:nvPicPr>
          <p:cNvPr id="7" name="1 Imagen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25" y="2273014"/>
            <a:ext cx="3900281" cy="1074194"/>
          </a:xfrm>
          <a:prstGeom prst="rect">
            <a:avLst/>
          </a:prstGeom>
        </p:spPr>
      </p:pic>
      <p:pic>
        <p:nvPicPr>
          <p:cNvPr id="8" name="2 Imagen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25" y="3451670"/>
            <a:ext cx="3900281" cy="1090970"/>
          </a:xfrm>
          <a:prstGeom prst="rect">
            <a:avLst/>
          </a:prstGeom>
        </p:spPr>
      </p:pic>
      <p:pic>
        <p:nvPicPr>
          <p:cNvPr id="9" name="1 Imagen" descr="Recorte de pantal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469" y="1032213"/>
            <a:ext cx="4584583" cy="1119564"/>
          </a:xfrm>
          <a:prstGeom prst="rect">
            <a:avLst/>
          </a:prstGeom>
        </p:spPr>
      </p:pic>
      <p:pic>
        <p:nvPicPr>
          <p:cNvPr id="10" name="2 Imagen" descr="Recorte de pantalla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469" y="2292078"/>
            <a:ext cx="4584583" cy="1055130"/>
          </a:xfrm>
          <a:prstGeom prst="rect">
            <a:avLst/>
          </a:prstGeom>
        </p:spPr>
      </p:pic>
      <p:pic>
        <p:nvPicPr>
          <p:cNvPr id="11" name="4 Imagen" descr="Recorte de pantalla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469" y="3451670"/>
            <a:ext cx="4551028" cy="109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40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DICCIONARIO DE DATOS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300" b="1" i="0" u="none" strike="noStrike" kern="0" cap="none" spc="0" normalizeH="0" baseline="0" noProof="0" smtClean="0">
                <a:ln>
                  <a:noFill/>
                </a:ln>
                <a:solidFill>
                  <a:srgbClr val="27272D"/>
                </a:solidFill>
                <a:effectLst/>
                <a:uLnTx/>
                <a:uFillTx/>
                <a:latin typeface="Encode Sans"/>
                <a:sym typeface="Encode San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27</a:t>
            </a:fld>
            <a:endParaRPr kumimoji="0" lang="en-US" sz="1300" b="1" i="0" u="none" strike="noStrike" kern="0" cap="none" spc="0" normalizeH="0" baseline="0" noProof="0">
              <a:ln>
                <a:noFill/>
              </a:ln>
              <a:solidFill>
                <a:srgbClr val="27272D"/>
              </a:solidFill>
              <a:effectLst/>
              <a:uLnTx/>
              <a:uFillTx/>
              <a:latin typeface="Encode Sans"/>
              <a:sym typeface="Encode Sans"/>
            </a:endParaRPr>
          </a:p>
        </p:txBody>
      </p:sp>
      <p:pic>
        <p:nvPicPr>
          <p:cNvPr id="12" name="1 Imagen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45" y="1013241"/>
            <a:ext cx="8326075" cy="1692209"/>
          </a:xfrm>
          <a:prstGeom prst="rect">
            <a:avLst/>
          </a:prstGeom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45" y="2807717"/>
            <a:ext cx="8326075" cy="1697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8897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300" b="1" i="0" u="none" strike="noStrike" kern="0" cap="none" spc="0" normalizeH="0" baseline="0" noProof="0" smtClean="0">
                <a:ln>
                  <a:noFill/>
                </a:ln>
                <a:solidFill>
                  <a:srgbClr val="27272D"/>
                </a:solidFill>
                <a:effectLst/>
                <a:uLnTx/>
                <a:uFillTx/>
                <a:latin typeface="Encode Sans"/>
                <a:sym typeface="Encode San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28</a:t>
            </a:fld>
            <a:endParaRPr kumimoji="0" lang="en-US" sz="1300" b="1" i="0" u="none" strike="noStrike" kern="0" cap="none" spc="0" normalizeH="0" baseline="0" noProof="0">
              <a:ln>
                <a:noFill/>
              </a:ln>
              <a:solidFill>
                <a:srgbClr val="27272D"/>
              </a:solidFill>
              <a:effectLst/>
              <a:uLnTx/>
              <a:uFillTx/>
              <a:latin typeface="Encode Sans"/>
              <a:sym typeface="Encode Sans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0" y="138421"/>
            <a:ext cx="3907690" cy="218533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472" y="176169"/>
            <a:ext cx="4243605" cy="214758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34" y="2483340"/>
            <a:ext cx="3853366" cy="195092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9472" y="2483340"/>
            <a:ext cx="4243605" cy="198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43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300" b="1" i="0" u="none" strike="noStrike" kern="0" cap="none" spc="0" normalizeH="0" baseline="0" noProof="0" smtClean="0">
                <a:ln>
                  <a:noFill/>
                </a:ln>
                <a:solidFill>
                  <a:srgbClr val="27272D"/>
                </a:solidFill>
                <a:effectLst/>
                <a:uLnTx/>
                <a:uFillTx/>
                <a:latin typeface="Encode Sans"/>
                <a:sym typeface="Encode San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29</a:t>
            </a:fld>
            <a:endParaRPr kumimoji="0" lang="en-US" sz="1300" b="1" i="0" u="none" strike="noStrike" kern="0" cap="none" spc="0" normalizeH="0" baseline="0" noProof="0">
              <a:ln>
                <a:noFill/>
              </a:ln>
              <a:solidFill>
                <a:srgbClr val="27272D"/>
              </a:solidFill>
              <a:effectLst/>
              <a:uLnTx/>
              <a:uFillTx/>
              <a:latin typeface="Encode Sans"/>
              <a:sym typeface="Encode Sans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34" y="209724"/>
            <a:ext cx="3853366" cy="415674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596" y="171973"/>
            <a:ext cx="4754137" cy="419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19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PLANTEAMIENTO DEL PROBLEMA Y ALCANCE</a:t>
            </a:r>
          </a:p>
        </p:txBody>
      </p:sp>
      <p:sp>
        <p:nvSpPr>
          <p:cNvPr id="110" name="Google Shape;110;p14"/>
          <p:cNvSpPr txBox="1">
            <a:spLocks noGrp="1"/>
          </p:cNvSpPr>
          <p:nvPr>
            <p:ph type="body" idx="2"/>
          </p:nvPr>
        </p:nvSpPr>
        <p:spPr>
          <a:xfrm>
            <a:off x="4407602" y="1200150"/>
            <a:ext cx="3639000" cy="19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CO" sz="1200" b="1" dirty="0">
                <a:solidFill>
                  <a:srgbClr val="FFFFFF"/>
                </a:solidFill>
              </a:rPr>
              <a:t>ALCANCE</a:t>
            </a:r>
            <a:endParaRPr sz="1200" dirty="0">
              <a:solidFill>
                <a:srgbClr val="FFFFFF"/>
              </a:solidFill>
            </a:endParaRPr>
          </a:p>
          <a:p>
            <a:pPr marL="0" lvl="0" indent="0" algn="just">
              <a:buNone/>
            </a:pPr>
            <a:r>
              <a:rPr lang="es-MX" sz="1200" dirty="0">
                <a:solidFill>
                  <a:srgbClr val="FFFFFF"/>
                </a:solidFill>
              </a:rPr>
              <a:t>Al realizar este proyecto pretendemos expandirnos  no solo a nivel local si no también a nivel nacional para cubrir  la  demanda de nuestros productos.</a:t>
            </a:r>
          </a:p>
          <a:p>
            <a:pPr marL="0" lvl="0" indent="0" algn="just">
              <a:buNone/>
            </a:pPr>
            <a:endParaRPr lang="es-MX" sz="1200" dirty="0">
              <a:solidFill>
                <a:srgbClr val="FFFFFF"/>
              </a:solidFill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solidFill>
                <a:srgbClr val="FFFFFF"/>
              </a:solidFill>
            </a:endParaRPr>
          </a:p>
        </p:txBody>
      </p:sp>
      <p:sp>
        <p:nvSpPr>
          <p:cNvPr id="111" name="Google Shape;111;p14"/>
          <p:cNvSpPr txBox="1">
            <a:spLocks noGrp="1"/>
          </p:cNvSpPr>
          <p:nvPr>
            <p:ph type="body" idx="1"/>
          </p:nvPr>
        </p:nvSpPr>
        <p:spPr>
          <a:xfrm>
            <a:off x="549600" y="1200150"/>
            <a:ext cx="3639000" cy="19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200" b="1" dirty="0">
                <a:solidFill>
                  <a:srgbClr val="FFFFFF"/>
                </a:solidFill>
              </a:rPr>
              <a:t>PLANTEAMIENTO DEL PROBLEMA</a:t>
            </a:r>
            <a:endParaRPr sz="1200" dirty="0">
              <a:solidFill>
                <a:srgbClr val="FFFFFF"/>
              </a:solidFill>
            </a:endParaRPr>
          </a:p>
          <a:p>
            <a:pPr marL="0" lvl="0" indent="0" algn="just">
              <a:buClr>
                <a:schemeClr val="dk1"/>
              </a:buClr>
              <a:buSzPts val="1100"/>
              <a:buNone/>
            </a:pPr>
            <a:r>
              <a:rPr lang="es-MX" sz="1200" dirty="0">
                <a:solidFill>
                  <a:srgbClr val="FFFFFF"/>
                </a:solidFill>
              </a:rPr>
              <a:t>De acuerdo con la encuesta  realizada se  vio una gran demanda en productos de anime y video juegos,  a nivel nacional.</a:t>
            </a:r>
          </a:p>
          <a:p>
            <a:pPr marL="0" lvl="0" indent="0" algn="just">
              <a:buClr>
                <a:schemeClr val="dk1"/>
              </a:buClr>
              <a:buSzPts val="1100"/>
              <a:buNone/>
            </a:pPr>
            <a:r>
              <a:rPr lang="es-MX" sz="1200" b="1" dirty="0">
                <a:solidFill>
                  <a:srgbClr val="FFFFFF"/>
                </a:solidFill>
              </a:rPr>
              <a:t>¿Cómo desarrollar un ambiente  web que permita   adquirir y cotizar productos de anime y videojuegos? </a:t>
            </a:r>
          </a:p>
        </p:txBody>
      </p:sp>
      <p:sp>
        <p:nvSpPr>
          <p:cNvPr id="112" name="Google Shape;112;p14"/>
          <p:cNvSpPr txBox="1">
            <a:spLocks noGrp="1"/>
          </p:cNvSpPr>
          <p:nvPr>
            <p:ph type="body" idx="2"/>
          </p:nvPr>
        </p:nvSpPr>
        <p:spPr>
          <a:xfrm>
            <a:off x="457200" y="3143925"/>
            <a:ext cx="74970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55C2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F55C21"/>
              </a:solidFill>
            </a:endParaRPr>
          </a:p>
        </p:txBody>
      </p:sp>
      <p:sp>
        <p:nvSpPr>
          <p:cNvPr id="113" name="Google Shape;113;p14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7596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DF0FBA-921F-4EC0-9107-80F56F25C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MySQL WORKBENCH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E8DBCEB-3669-43BB-B570-3CF60B521E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CO" sz="1300" b="1" i="0" u="none" strike="noStrike" kern="0" cap="none" spc="0" normalizeH="0" baseline="0" noProof="0" smtClean="0">
                <a:ln>
                  <a:noFill/>
                </a:ln>
                <a:solidFill>
                  <a:srgbClr val="27272D"/>
                </a:solidFill>
                <a:effectLst/>
                <a:uLnTx/>
                <a:uFillTx/>
                <a:latin typeface="Encode Sans"/>
                <a:sym typeface="Encode San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30</a:t>
            </a:fld>
            <a:endParaRPr kumimoji="0" lang="es-CO" sz="1300" b="1" i="0" u="none" strike="noStrike" kern="0" cap="none" spc="0" normalizeH="0" baseline="0" noProof="0">
              <a:ln>
                <a:noFill/>
              </a:ln>
              <a:solidFill>
                <a:srgbClr val="27272D"/>
              </a:solidFill>
              <a:effectLst/>
              <a:uLnTx/>
              <a:uFillTx/>
              <a:latin typeface="Encode Sans"/>
              <a:sym typeface="Encode San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4B03AC-DA81-4A84-A704-168A202DC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00" y="1183691"/>
            <a:ext cx="3515780" cy="187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90D83FF-682F-46FD-BBA7-864DB5559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521" y="1183691"/>
            <a:ext cx="3584394" cy="187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925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DF0FBA-921F-4EC0-9107-80F56F25C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MySQL WORKBENCH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E8DBCEB-3669-43BB-B570-3CF60B521E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CO" sz="1300" b="1" i="0" u="none" strike="noStrike" kern="0" cap="none" spc="0" normalizeH="0" baseline="0" noProof="0" smtClean="0">
                <a:ln>
                  <a:noFill/>
                </a:ln>
                <a:solidFill>
                  <a:srgbClr val="27272D"/>
                </a:solidFill>
                <a:effectLst/>
                <a:uLnTx/>
                <a:uFillTx/>
                <a:latin typeface="Encode Sans"/>
                <a:sym typeface="Encode San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31</a:t>
            </a:fld>
            <a:endParaRPr kumimoji="0" lang="es-CO" sz="1300" b="1" i="0" u="none" strike="noStrike" kern="0" cap="none" spc="0" normalizeH="0" baseline="0" noProof="0">
              <a:ln>
                <a:noFill/>
              </a:ln>
              <a:solidFill>
                <a:srgbClr val="27272D"/>
              </a:solidFill>
              <a:effectLst/>
              <a:uLnTx/>
              <a:uFillTx/>
              <a:latin typeface="Encode Sans"/>
              <a:sym typeface="Encode Sans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70D8274-DBCD-4219-973D-65EB4BCFB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00" y="1182102"/>
            <a:ext cx="3484989" cy="217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FE7D29A-04A6-4B1F-933A-B17FFCF7A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268" y="1182102"/>
            <a:ext cx="3575332" cy="217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3771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DF0FBA-921F-4EC0-9107-80F56F25C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MySQL WORKBENCH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E8DBCEB-3669-43BB-B570-3CF60B521E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CO" sz="1300" b="1" i="0" u="none" strike="noStrike" kern="0" cap="none" spc="0" normalizeH="0" baseline="0" noProof="0" smtClean="0">
                <a:ln>
                  <a:noFill/>
                </a:ln>
                <a:solidFill>
                  <a:srgbClr val="27272D"/>
                </a:solidFill>
                <a:effectLst/>
                <a:uLnTx/>
                <a:uFillTx/>
                <a:latin typeface="Encode Sans"/>
                <a:sym typeface="Encode San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32</a:t>
            </a:fld>
            <a:endParaRPr kumimoji="0" lang="es-CO" sz="1300" b="1" i="0" u="none" strike="noStrike" kern="0" cap="none" spc="0" normalizeH="0" baseline="0" noProof="0">
              <a:ln>
                <a:noFill/>
              </a:ln>
              <a:solidFill>
                <a:srgbClr val="27272D"/>
              </a:solidFill>
              <a:effectLst/>
              <a:uLnTx/>
              <a:uFillTx/>
              <a:latin typeface="Encode Sans"/>
              <a:sym typeface="Encode San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FDE64E9-3F9F-4706-8C2E-9B5207181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21" y="1071396"/>
            <a:ext cx="3497179" cy="230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8DABD1A-9ACA-4C70-9ADA-C9E9E94FA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670" y="1071396"/>
            <a:ext cx="3605630" cy="230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8310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DF0FBA-921F-4EC0-9107-80F56F25C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MySQL WORKBENCH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E8DBCEB-3669-43BB-B570-3CF60B521E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CO" sz="1300" b="1" i="0" u="none" strike="noStrike" kern="0" cap="none" spc="0" normalizeH="0" baseline="0" noProof="0" smtClean="0">
                <a:ln>
                  <a:noFill/>
                </a:ln>
                <a:solidFill>
                  <a:srgbClr val="27272D"/>
                </a:solidFill>
                <a:effectLst/>
                <a:uLnTx/>
                <a:uFillTx/>
                <a:latin typeface="Encode Sans"/>
                <a:sym typeface="Encode San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33</a:t>
            </a:fld>
            <a:endParaRPr kumimoji="0" lang="es-CO" sz="1300" b="1" i="0" u="none" strike="noStrike" kern="0" cap="none" spc="0" normalizeH="0" baseline="0" noProof="0">
              <a:ln>
                <a:noFill/>
              </a:ln>
              <a:solidFill>
                <a:srgbClr val="27272D"/>
              </a:solidFill>
              <a:effectLst/>
              <a:uLnTx/>
              <a:uFillTx/>
              <a:latin typeface="Encode Sans"/>
              <a:sym typeface="Encode San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79B3CD8-BA4C-46A9-A01C-47225FA6A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20" y="1028700"/>
            <a:ext cx="3510645" cy="226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7F5FCCC-447A-45EF-BCA3-F6CAA73FF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611" y="1028700"/>
            <a:ext cx="3590853" cy="226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7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MISION , VISION  Y JUSTIFICACION</a:t>
            </a:r>
          </a:p>
        </p:txBody>
      </p:sp>
      <p:sp>
        <p:nvSpPr>
          <p:cNvPr id="110" name="Google Shape;110;p14"/>
          <p:cNvSpPr txBox="1">
            <a:spLocks noGrp="1"/>
          </p:cNvSpPr>
          <p:nvPr>
            <p:ph type="body" idx="2"/>
          </p:nvPr>
        </p:nvSpPr>
        <p:spPr>
          <a:xfrm>
            <a:off x="4407602" y="1200150"/>
            <a:ext cx="3639000" cy="19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CO" sz="1200" b="1" dirty="0">
                <a:solidFill>
                  <a:srgbClr val="FFFFFF"/>
                </a:solidFill>
              </a:rPr>
              <a:t>VISION</a:t>
            </a:r>
            <a:endParaRPr sz="1200" dirty="0">
              <a:solidFill>
                <a:srgbClr val="FFFFFF"/>
              </a:solidFill>
            </a:endParaRPr>
          </a:p>
          <a:p>
            <a:pPr marL="0" lvl="0" indent="0" algn="just">
              <a:buNone/>
            </a:pPr>
            <a:r>
              <a:rPr lang="es-MX" sz="1200" dirty="0">
                <a:solidFill>
                  <a:srgbClr val="FFFFFF"/>
                </a:solidFill>
              </a:rPr>
              <a:t>En el 2023 ser una empresa de reconocido prestigio nacional, con excelencia en ventas de videojuegos, y anime donde se brinde un producto de excelente calidad y en donde el mejoramiento continuo en todas las áreas sea de agrado a nuestros clientes, comprometida con el servicio al cliente, la formación integral de su recurso humano y tecnológico.</a:t>
            </a:r>
          </a:p>
          <a:p>
            <a:pPr marL="0" lvl="0" indent="0">
              <a:buNone/>
            </a:pPr>
            <a:endParaRPr lang="es-MX" sz="12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solidFill>
                <a:srgbClr val="FFFFFF"/>
              </a:solidFill>
            </a:endParaRPr>
          </a:p>
        </p:txBody>
      </p:sp>
      <p:sp>
        <p:nvSpPr>
          <p:cNvPr id="111" name="Google Shape;111;p14"/>
          <p:cNvSpPr txBox="1">
            <a:spLocks noGrp="1"/>
          </p:cNvSpPr>
          <p:nvPr>
            <p:ph type="body" idx="1"/>
          </p:nvPr>
        </p:nvSpPr>
        <p:spPr>
          <a:xfrm>
            <a:off x="549600" y="1200150"/>
            <a:ext cx="3639000" cy="19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200" b="1" dirty="0">
                <a:solidFill>
                  <a:srgbClr val="FFFFFF"/>
                </a:solidFill>
              </a:rPr>
              <a:t>MISION</a:t>
            </a:r>
            <a:endParaRPr sz="1200" dirty="0">
              <a:solidFill>
                <a:srgbClr val="FFFFFF"/>
              </a:solidFill>
            </a:endParaRPr>
          </a:p>
          <a:p>
            <a:pPr marL="0" lvl="0" indent="0" algn="just">
              <a:buClr>
                <a:schemeClr val="dk1"/>
              </a:buClr>
              <a:buSzPts val="1100"/>
              <a:buNone/>
            </a:pPr>
            <a:r>
              <a:rPr lang="es-MX" sz="1200" dirty="0">
                <a:solidFill>
                  <a:srgbClr val="FFFFFF"/>
                </a:solidFill>
              </a:rPr>
              <a:t>MY GAME ZONE es una empresa dedicada a la venta de videojuegos novedades de anime para el entretenimiento del cliente ofreciendo una variedad de diferentes categorías en anime. Nuestra misión está enfocada en generar y aplicar conocimientos tecnológicos que sean atractivos para el cliente.</a:t>
            </a:r>
          </a:p>
        </p:txBody>
      </p:sp>
      <p:sp>
        <p:nvSpPr>
          <p:cNvPr id="112" name="Google Shape;112;p14"/>
          <p:cNvSpPr txBox="1">
            <a:spLocks noGrp="1"/>
          </p:cNvSpPr>
          <p:nvPr>
            <p:ph type="body" idx="2"/>
          </p:nvPr>
        </p:nvSpPr>
        <p:spPr>
          <a:xfrm>
            <a:off x="457200" y="3143925"/>
            <a:ext cx="74970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s-CO" sz="1200" b="1" dirty="0">
                <a:solidFill>
                  <a:srgbClr val="F55C21"/>
                </a:solidFill>
              </a:rPr>
              <a:t>JUSTIFICACION</a:t>
            </a:r>
          </a:p>
          <a:p>
            <a:pPr marL="0" lv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lang="es-MX" sz="1200" dirty="0">
                <a:solidFill>
                  <a:srgbClr val="F55C21"/>
                </a:solidFill>
              </a:rPr>
              <a:t>Este proyecto va a ser realizado con el fin  de implementar un ambiente web con el alcance suficiente para poder cubrir  la demanda nuestros productos a nivel  nacional. </a:t>
            </a: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F55C21"/>
              </a:solidFill>
            </a:endParaRPr>
          </a:p>
        </p:txBody>
      </p:sp>
      <p:sp>
        <p:nvSpPr>
          <p:cNvPr id="113" name="Google Shape;113;p14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5851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ENCUESTA</a:t>
            </a:r>
            <a:endParaRPr dirty="0"/>
          </a:p>
        </p:txBody>
      </p:sp>
      <p:sp>
        <p:nvSpPr>
          <p:cNvPr id="207" name="Google Shape;207;p24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1" i="0" u="none" strike="noStrike" kern="0" cap="none" spc="0" normalizeH="0" baseline="0" noProof="0">
                <a:ln>
                  <a:noFill/>
                </a:ln>
                <a:solidFill>
                  <a:srgbClr val="27272D"/>
                </a:solidFill>
                <a:effectLst/>
                <a:uLnTx/>
                <a:uFillTx/>
                <a:latin typeface="Encode Sans"/>
                <a:sym typeface="Encode San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</a:t>
            </a:fld>
            <a:endParaRPr kumimoji="0" sz="1300" b="1" i="0" u="none" strike="noStrike" kern="0" cap="none" spc="0" normalizeH="0" baseline="0" noProof="0">
              <a:ln>
                <a:noFill/>
              </a:ln>
              <a:solidFill>
                <a:srgbClr val="27272D"/>
              </a:solidFill>
              <a:effectLst/>
              <a:uLnTx/>
              <a:uFillTx/>
              <a:latin typeface="Encode Sans"/>
              <a:sym typeface="Encode Sans"/>
            </a:endParaRPr>
          </a:p>
        </p:txBody>
      </p:sp>
      <p:graphicFrame>
        <p:nvGraphicFramePr>
          <p:cNvPr id="7" name="2 Gráfico"/>
          <p:cNvGraphicFramePr/>
          <p:nvPr>
            <p:extLst>
              <p:ext uri="{D42A27DB-BD31-4B8C-83A1-F6EECF244321}">
                <p14:modId xmlns:p14="http://schemas.microsoft.com/office/powerpoint/2010/main" val="1744159626"/>
              </p:ext>
            </p:extLst>
          </p:nvPr>
        </p:nvGraphicFramePr>
        <p:xfrm>
          <a:off x="257999" y="1061208"/>
          <a:ext cx="4574059" cy="33933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2 Gráfico"/>
          <p:cNvGraphicFramePr/>
          <p:nvPr>
            <p:extLst>
              <p:ext uri="{D42A27DB-BD31-4B8C-83A1-F6EECF244321}">
                <p14:modId xmlns:p14="http://schemas.microsoft.com/office/powerpoint/2010/main" val="3816941568"/>
              </p:ext>
            </p:extLst>
          </p:nvPr>
        </p:nvGraphicFramePr>
        <p:xfrm>
          <a:off x="4077050" y="1002471"/>
          <a:ext cx="4420338" cy="35108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428239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ENCUESTA</a:t>
            </a:r>
            <a:endParaRPr dirty="0"/>
          </a:p>
        </p:txBody>
      </p:sp>
      <p:sp>
        <p:nvSpPr>
          <p:cNvPr id="207" name="Google Shape;207;p24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1" i="0" u="none" strike="noStrike" kern="0" cap="none" spc="0" normalizeH="0" baseline="0" noProof="0">
                <a:ln>
                  <a:noFill/>
                </a:ln>
                <a:solidFill>
                  <a:srgbClr val="27272D"/>
                </a:solidFill>
                <a:effectLst/>
                <a:uLnTx/>
                <a:uFillTx/>
                <a:latin typeface="Encode Sans"/>
                <a:sym typeface="Encode San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sz="1300" b="1" i="0" u="none" strike="noStrike" kern="0" cap="none" spc="0" normalizeH="0" baseline="0" noProof="0">
              <a:ln>
                <a:noFill/>
              </a:ln>
              <a:solidFill>
                <a:srgbClr val="27272D"/>
              </a:solidFill>
              <a:effectLst/>
              <a:uLnTx/>
              <a:uFillTx/>
              <a:latin typeface="Encode Sans"/>
              <a:sym typeface="Encode Sans"/>
            </a:endParaRPr>
          </a:p>
        </p:txBody>
      </p:sp>
      <p:graphicFrame>
        <p:nvGraphicFramePr>
          <p:cNvPr id="6" name="2 Gráfico"/>
          <p:cNvGraphicFramePr/>
          <p:nvPr>
            <p:extLst>
              <p:ext uri="{D42A27DB-BD31-4B8C-83A1-F6EECF244321}">
                <p14:modId xmlns:p14="http://schemas.microsoft.com/office/powerpoint/2010/main" val="2924759257"/>
              </p:ext>
            </p:extLst>
          </p:nvPr>
        </p:nvGraphicFramePr>
        <p:xfrm>
          <a:off x="1182848" y="943760"/>
          <a:ext cx="5666104" cy="37499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13160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ESPECIFICACIONES DE HARDWARE </a:t>
            </a:r>
            <a:br>
              <a:rPr lang="es-MX" dirty="0"/>
            </a:br>
            <a:r>
              <a:rPr lang="es-MX" dirty="0"/>
              <a:t>Y SOFTWARE</a:t>
            </a:r>
            <a:endParaRPr lang="es-CO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49600" y="1200150"/>
            <a:ext cx="3774925" cy="2946300"/>
          </a:xfrm>
        </p:spPr>
        <p:txBody>
          <a:bodyPr/>
          <a:lstStyle/>
          <a:p>
            <a:pPr marL="76200" indent="0" algn="just">
              <a:buNone/>
            </a:pPr>
            <a:r>
              <a:rPr lang="es-CO" sz="1400" b="1" dirty="0">
                <a:solidFill>
                  <a:schemeClr val="bg1"/>
                </a:solidFill>
                <a:latin typeface="Encode Sans" panose="020B0604020202020204" charset="0"/>
                <a:cs typeface="Arial" panose="020B0604020202020204" pitchFamily="34" charset="0"/>
              </a:rPr>
              <a:t>REQUISITOS DE HARDWARE</a:t>
            </a:r>
          </a:p>
          <a:p>
            <a:pPr marL="76200" indent="0" algn="just">
              <a:buNone/>
            </a:pPr>
            <a:r>
              <a:rPr lang="es-CO" sz="1400" dirty="0">
                <a:solidFill>
                  <a:schemeClr val="bg1"/>
                </a:solidFill>
                <a:latin typeface="Encode Sans" panose="020B0604020202020204" charset="0"/>
                <a:cs typeface="Arial" panose="020B0604020202020204" pitchFamily="34" charset="0"/>
              </a:rPr>
              <a:t>Procesador de 1,6 GHz o superior</a:t>
            </a:r>
          </a:p>
          <a:p>
            <a:pPr marL="76200" indent="0" algn="just">
              <a:buNone/>
            </a:pPr>
            <a:r>
              <a:rPr lang="es-CO" sz="1400" dirty="0">
                <a:solidFill>
                  <a:schemeClr val="bg1"/>
                </a:solidFill>
                <a:latin typeface="Encode Sans" panose="020B0604020202020204" charset="0"/>
                <a:cs typeface="Arial" panose="020B0604020202020204" pitchFamily="34" charset="0"/>
              </a:rPr>
              <a:t>1 GB (32 bits) o 2 GB (64 bits) de RAM (si se -ejecuta en una máquina virtual, agregue 512 MB al host))</a:t>
            </a:r>
          </a:p>
          <a:p>
            <a:pPr marL="76200" indent="0" algn="just">
              <a:buNone/>
            </a:pPr>
            <a:r>
              <a:rPr lang="es-CO" sz="1400" dirty="0">
                <a:solidFill>
                  <a:schemeClr val="bg1"/>
                </a:solidFill>
                <a:latin typeface="Encode Sans" panose="020B0604020202020204" charset="0"/>
                <a:cs typeface="Arial" panose="020B0604020202020204" pitchFamily="34" charset="0"/>
              </a:rPr>
              <a:t>10 GB de espacio disponible en el disco duro</a:t>
            </a:r>
          </a:p>
          <a:p>
            <a:pPr marL="76200" indent="0" algn="just">
              <a:buNone/>
            </a:pPr>
            <a:r>
              <a:rPr lang="es-CO" sz="1400" dirty="0">
                <a:solidFill>
                  <a:schemeClr val="bg1"/>
                </a:solidFill>
                <a:latin typeface="Encode Sans" panose="020B0604020202020204" charset="0"/>
                <a:cs typeface="Arial" panose="020B0604020202020204" pitchFamily="34" charset="0"/>
              </a:rPr>
              <a:t>Unidad de disco duro de 5400 rpm</a:t>
            </a:r>
          </a:p>
          <a:p>
            <a:pPr marL="76200" indent="0" algn="just">
              <a:buNone/>
            </a:pPr>
            <a:r>
              <a:rPr lang="es-CO" sz="1400" dirty="0">
                <a:solidFill>
                  <a:schemeClr val="bg1"/>
                </a:solidFill>
                <a:latin typeface="Encode Sans" panose="020B0604020202020204" charset="0"/>
                <a:cs typeface="Arial" panose="020B0604020202020204" pitchFamily="34" charset="0"/>
              </a:rPr>
              <a:t>Tarjeta de vídeo compatible con DirectX 9 con una resolución de pantalla de 1024 x 768 o superior</a:t>
            </a:r>
          </a:p>
          <a:p>
            <a:pPr algn="just"/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300" b="1" i="0" u="none" strike="noStrike" kern="0" cap="none" spc="0" normalizeH="0" baseline="0" noProof="0" smtClean="0">
                <a:ln>
                  <a:noFill/>
                </a:ln>
                <a:solidFill>
                  <a:srgbClr val="27272D"/>
                </a:solidFill>
                <a:effectLst/>
                <a:uLnTx/>
                <a:uFillTx/>
                <a:latin typeface="Encode Sans"/>
                <a:sym typeface="Encode San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lang="en-US" sz="1300" b="1" i="0" u="none" strike="noStrike" kern="0" cap="none" spc="0" normalizeH="0" baseline="0" noProof="0">
              <a:ln>
                <a:noFill/>
              </a:ln>
              <a:solidFill>
                <a:srgbClr val="27272D"/>
              </a:solidFill>
              <a:effectLst/>
              <a:uLnTx/>
              <a:uFillTx/>
              <a:latin typeface="Encode Sans"/>
              <a:sym typeface="Encode Sans"/>
            </a:endParaRPr>
          </a:p>
        </p:txBody>
      </p:sp>
      <p:sp>
        <p:nvSpPr>
          <p:cNvPr id="5" name="Marcador de texto 2"/>
          <p:cNvSpPr txBox="1">
            <a:spLocks/>
          </p:cNvSpPr>
          <p:nvPr/>
        </p:nvSpPr>
        <p:spPr>
          <a:xfrm>
            <a:off x="4752484" y="1200150"/>
            <a:ext cx="3732980" cy="29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 eaLnBrk="1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Encode Sans Condensed Thin"/>
              <a:buChar char="▪"/>
              <a:defRPr sz="2400" b="0" i="0" u="none" strike="noStrike" cap="none">
                <a:solidFill>
                  <a:schemeClr val="lt1"/>
                </a:solidFill>
                <a:latin typeface="Encode Sans Condensed Thin"/>
                <a:ea typeface="Encode Sans Condensed Thin"/>
                <a:cs typeface="Encode Sans Condensed Thin"/>
                <a:sym typeface="Encode Sans Condensed Thin"/>
              </a:defRPr>
            </a:lvl1pPr>
            <a:lvl2pPr marL="914400" marR="0" lvl="1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Condensed Thin"/>
              <a:buChar char="▫"/>
              <a:defRPr sz="2400" b="0" i="0" u="none" strike="noStrike" cap="none">
                <a:solidFill>
                  <a:schemeClr val="lt1"/>
                </a:solidFill>
                <a:latin typeface="Encode Sans Condensed Thin"/>
                <a:ea typeface="Encode Sans Condensed Thin"/>
                <a:cs typeface="Encode Sans Condensed Thin"/>
                <a:sym typeface="Encode Sans Condensed Thin"/>
              </a:defRPr>
            </a:lvl2pPr>
            <a:lvl3pPr marL="1371600" marR="0" lvl="2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Condensed Thin"/>
              <a:buChar char="▫"/>
              <a:defRPr sz="2400" b="0" i="0" u="none" strike="noStrike" cap="none">
                <a:solidFill>
                  <a:schemeClr val="lt1"/>
                </a:solidFill>
                <a:latin typeface="Encode Sans Condensed Thin"/>
                <a:ea typeface="Encode Sans Condensed Thin"/>
                <a:cs typeface="Encode Sans Condensed Thin"/>
                <a:sym typeface="Encode Sans Condensed Thin"/>
              </a:defRPr>
            </a:lvl3pPr>
            <a:lvl4pPr marL="1828800" marR="0" lvl="3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Condensed Thin"/>
              <a:buChar char="▫"/>
              <a:defRPr sz="2400" b="0" i="0" u="none" strike="noStrike" cap="none">
                <a:solidFill>
                  <a:schemeClr val="lt1"/>
                </a:solidFill>
                <a:latin typeface="Encode Sans Condensed Thin"/>
                <a:ea typeface="Encode Sans Condensed Thin"/>
                <a:cs typeface="Encode Sans Condensed Thin"/>
                <a:sym typeface="Encode Sans Condensed Thin"/>
              </a:defRPr>
            </a:lvl4pPr>
            <a:lvl5pPr marL="2286000" marR="0" lvl="4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Condensed Thin"/>
              <a:buChar char="▫"/>
              <a:defRPr sz="2400" b="0" i="0" u="none" strike="noStrike" cap="none">
                <a:solidFill>
                  <a:schemeClr val="lt1"/>
                </a:solidFill>
                <a:latin typeface="Encode Sans Condensed Thin"/>
                <a:ea typeface="Encode Sans Condensed Thin"/>
                <a:cs typeface="Encode Sans Condensed Thin"/>
                <a:sym typeface="Encode Sans Condensed Thin"/>
              </a:defRPr>
            </a:lvl5pPr>
            <a:lvl6pPr marL="2743200" marR="0" lvl="5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Condensed Thin"/>
              <a:buChar char="▫"/>
              <a:defRPr sz="2400" b="0" i="0" u="none" strike="noStrike" cap="none">
                <a:solidFill>
                  <a:schemeClr val="lt1"/>
                </a:solidFill>
                <a:latin typeface="Encode Sans Condensed Thin"/>
                <a:ea typeface="Encode Sans Condensed Thin"/>
                <a:cs typeface="Encode Sans Condensed Thin"/>
                <a:sym typeface="Encode Sans Condensed Thin"/>
              </a:defRPr>
            </a:lvl6pPr>
            <a:lvl7pPr marL="3200400" marR="0" lvl="6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Condensed Thin"/>
              <a:buChar char="▫"/>
              <a:defRPr sz="2400" b="0" i="0" u="none" strike="noStrike" cap="none">
                <a:solidFill>
                  <a:schemeClr val="lt1"/>
                </a:solidFill>
                <a:latin typeface="Encode Sans Condensed Thin"/>
                <a:ea typeface="Encode Sans Condensed Thin"/>
                <a:cs typeface="Encode Sans Condensed Thin"/>
                <a:sym typeface="Encode Sans Condensed Thin"/>
              </a:defRPr>
            </a:lvl7pPr>
            <a:lvl8pPr marL="3657600" marR="0" lvl="7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Condensed Thin"/>
              <a:buChar char="▫"/>
              <a:defRPr sz="2400" b="0" i="0" u="none" strike="noStrike" cap="none">
                <a:solidFill>
                  <a:schemeClr val="lt1"/>
                </a:solidFill>
                <a:latin typeface="Encode Sans Condensed Thin"/>
                <a:ea typeface="Encode Sans Condensed Thin"/>
                <a:cs typeface="Encode Sans Condensed Thin"/>
                <a:sym typeface="Encode Sans Condensed Thin"/>
              </a:defRPr>
            </a:lvl8pPr>
            <a:lvl9pPr marL="4114800" marR="0" lvl="8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Condensed Thin"/>
              <a:buChar char="▫"/>
              <a:defRPr sz="2400" b="0" i="0" u="none" strike="noStrike" cap="none">
                <a:solidFill>
                  <a:schemeClr val="lt1"/>
                </a:solidFill>
                <a:latin typeface="Encode Sans Condensed Thin"/>
                <a:ea typeface="Encode Sans Condensed Thin"/>
                <a:cs typeface="Encode Sans Condensed Thin"/>
                <a:sym typeface="Encode Sans Condensed Thin"/>
              </a:defRPr>
            </a:lvl9pPr>
          </a:lstStyle>
          <a:p>
            <a:pPr marL="76200" indent="0">
              <a:buFont typeface="Encode Sans Condensed Thin"/>
              <a:buNone/>
            </a:pPr>
            <a:r>
              <a:rPr lang="es-CO" sz="1400" b="1" dirty="0">
                <a:solidFill>
                  <a:schemeClr val="bg1"/>
                </a:solidFill>
                <a:latin typeface="Encode Sans" panose="020B0604020202020204" charset="0"/>
                <a:cs typeface="Arial" panose="020B0604020202020204" pitchFamily="34" charset="0"/>
              </a:rPr>
              <a:t>SISTEMA OPERATIVO SOPORTADO</a:t>
            </a:r>
            <a:endParaRPr lang="es-CO" sz="1400" dirty="0">
              <a:solidFill>
                <a:schemeClr val="bg1"/>
              </a:solidFill>
              <a:latin typeface="Encode Sans" panose="020B0604020202020204" charset="0"/>
              <a:cs typeface="Arial" panose="020B0604020202020204" pitchFamily="34" charset="0"/>
            </a:endParaRPr>
          </a:p>
          <a:p>
            <a:pPr marL="76200" indent="0">
              <a:buFont typeface="Encode Sans Condensed Thin"/>
              <a:buNone/>
            </a:pPr>
            <a:r>
              <a:rPr lang="es-CO" sz="1400" dirty="0">
                <a:solidFill>
                  <a:schemeClr val="bg1"/>
                </a:solidFill>
                <a:latin typeface="Encode Sans" panose="020B0604020202020204" charset="0"/>
                <a:cs typeface="Arial" panose="020B0604020202020204" pitchFamily="34" charset="0"/>
              </a:rPr>
              <a:t>Windows 10</a:t>
            </a:r>
          </a:p>
          <a:p>
            <a:pPr marL="76200" indent="0">
              <a:buFont typeface="Encode Sans Condensed Thin"/>
              <a:buNone/>
            </a:pPr>
            <a:r>
              <a:rPr lang="es-CO" sz="1400" dirty="0">
                <a:solidFill>
                  <a:schemeClr val="bg1"/>
                </a:solidFill>
                <a:latin typeface="Encode Sans" panose="020B0604020202020204" charset="0"/>
                <a:cs typeface="Arial" panose="020B0604020202020204" pitchFamily="34" charset="0"/>
              </a:rPr>
              <a:t>Windows 8.1</a:t>
            </a:r>
          </a:p>
          <a:p>
            <a:pPr marL="76200" indent="0">
              <a:buFont typeface="Encode Sans Condensed Thin"/>
              <a:buNone/>
            </a:pPr>
            <a:r>
              <a:rPr lang="es-CO" sz="1400" dirty="0">
                <a:solidFill>
                  <a:schemeClr val="bg1"/>
                </a:solidFill>
                <a:latin typeface="Encode Sans" panose="020B0604020202020204" charset="0"/>
                <a:cs typeface="Arial" panose="020B0604020202020204" pitchFamily="34" charset="0"/>
              </a:rPr>
              <a:t>Windows 8</a:t>
            </a:r>
          </a:p>
          <a:p>
            <a:pPr marL="76200" indent="0">
              <a:buFont typeface="Encode Sans Condensed Thin"/>
              <a:buNone/>
            </a:pPr>
            <a:r>
              <a:rPr lang="es-CO" sz="1400" dirty="0">
                <a:solidFill>
                  <a:schemeClr val="bg1"/>
                </a:solidFill>
                <a:latin typeface="Encode Sans" panose="020B0604020202020204" charset="0"/>
                <a:cs typeface="Arial" panose="020B0604020202020204" pitchFamily="34" charset="0"/>
              </a:rPr>
              <a:t>Linux/Ubuntu</a:t>
            </a:r>
            <a:endParaRPr lang="es-CO" sz="1400" dirty="0">
              <a:solidFill>
                <a:schemeClr val="bg1"/>
              </a:solidFill>
              <a:latin typeface="Encode Sans" panose="020B0604020202020204" charset="0"/>
            </a:endParaRP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49828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  <a:latin typeface="Encode Sans" panose="020B0604020202020204" charset="0"/>
                <a:cs typeface="Arial" panose="020B0604020202020204" pitchFamily="34" charset="0"/>
              </a:rPr>
              <a:t>QUE NECESITA EL USUARIO PARA PODER ACCEDER A NUESTRO SITIO WEB</a:t>
            </a:r>
            <a:endParaRPr lang="es-CO" dirty="0">
              <a:latin typeface="Encode Sans" panose="020B0604020202020204" charset="0"/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49601" y="1200150"/>
            <a:ext cx="3036694" cy="2946300"/>
          </a:xfrm>
        </p:spPr>
        <p:txBody>
          <a:bodyPr/>
          <a:lstStyle/>
          <a:p>
            <a:pPr marL="76200" indent="0">
              <a:buNone/>
            </a:pPr>
            <a:r>
              <a:rPr lang="es-CO" sz="1400" b="1" dirty="0">
                <a:solidFill>
                  <a:schemeClr val="bg1"/>
                </a:solidFill>
                <a:latin typeface="Encode Sans" panose="020B0604020202020204" charset="0"/>
                <a:cs typeface="Arial" panose="020B0604020202020204" pitchFamily="34" charset="0"/>
              </a:rPr>
              <a:t>COMPUTADOR</a:t>
            </a:r>
          </a:p>
          <a:p>
            <a:endParaRPr lang="es-CO" sz="1400" dirty="0">
              <a:solidFill>
                <a:schemeClr val="bg1"/>
              </a:solidFill>
              <a:latin typeface="Encode Sans" panose="020B0604020202020204" charset="0"/>
              <a:cs typeface="Arial" panose="020B0604020202020204" pitchFamily="34" charset="0"/>
            </a:endParaRPr>
          </a:p>
          <a:p>
            <a:pPr marL="76200" indent="0" algn="just">
              <a:buNone/>
            </a:pPr>
            <a:r>
              <a:rPr lang="es-CO" sz="1400" dirty="0">
                <a:solidFill>
                  <a:schemeClr val="bg1"/>
                </a:solidFill>
                <a:latin typeface="Encode Sans" panose="020B0604020202020204" charset="0"/>
                <a:cs typeface="Arial" panose="020B0604020202020204" pitchFamily="34" charset="0"/>
              </a:rPr>
              <a:t>Sistema operativo, conexión de cable alámbrico o  zona de wifi, Navegadores (Chrome, Opera), usuario y clave.</a:t>
            </a:r>
          </a:p>
          <a:p>
            <a:endParaRPr lang="es-CO" dirty="0">
              <a:latin typeface="Encode Sans" panose="020B060402020202020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300" b="1" i="0" u="none" strike="noStrike" kern="0" cap="none" spc="0" normalizeH="0" baseline="0" noProof="0" smtClean="0">
                <a:ln>
                  <a:noFill/>
                </a:ln>
                <a:solidFill>
                  <a:srgbClr val="27272D"/>
                </a:solidFill>
                <a:effectLst/>
                <a:uLnTx/>
                <a:uFillTx/>
                <a:latin typeface="Encode Sans"/>
                <a:sym typeface="Encode San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lang="en-US" sz="1300" b="1" i="0" u="none" strike="noStrike" kern="0" cap="none" spc="0" normalizeH="0" baseline="0" noProof="0">
              <a:ln>
                <a:noFill/>
              </a:ln>
              <a:solidFill>
                <a:srgbClr val="27272D"/>
              </a:solidFill>
              <a:effectLst/>
              <a:uLnTx/>
              <a:uFillTx/>
              <a:latin typeface="Encode Sans"/>
              <a:sym typeface="Encode Sans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4756557" y="1324434"/>
            <a:ext cx="387571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Encode Sans" panose="020B0604020202020204" charset="0"/>
                <a:cs typeface="Arial" panose="020B0604020202020204" pitchFamily="34" charset="0"/>
              </a:rPr>
              <a:t>SMARTPHONE</a:t>
            </a:r>
          </a:p>
          <a:p>
            <a:endParaRPr lang="es-ES" b="1" dirty="0">
              <a:solidFill>
                <a:schemeClr val="bg1"/>
              </a:solidFill>
              <a:latin typeface="Encode Sans" panose="020B0604020202020204" charset="0"/>
              <a:cs typeface="Arial" panose="020B0604020202020204" pitchFamily="34" charset="0"/>
            </a:endParaRPr>
          </a:p>
          <a:p>
            <a:endParaRPr lang="es-ES" b="1" dirty="0">
              <a:solidFill>
                <a:schemeClr val="bg1"/>
              </a:solidFill>
              <a:latin typeface="Encode Sans" panose="020B0604020202020204" charset="0"/>
              <a:cs typeface="Arial" panose="020B0604020202020204" pitchFamily="34" charset="0"/>
            </a:endParaRPr>
          </a:p>
          <a:p>
            <a:r>
              <a:rPr lang="es-CO" dirty="0">
                <a:solidFill>
                  <a:schemeClr val="bg1"/>
                </a:solidFill>
                <a:latin typeface="Encode Sans" panose="020B0604020202020204" charset="0"/>
                <a:cs typeface="Arial" panose="020B0604020202020204" pitchFamily="34" charset="0"/>
              </a:rPr>
              <a:t>Display amplio </a:t>
            </a:r>
            <a:br>
              <a:rPr lang="es-CO" dirty="0">
                <a:solidFill>
                  <a:schemeClr val="bg1"/>
                </a:solidFill>
                <a:latin typeface="Encode Sans" panose="020B0604020202020204" charset="0"/>
                <a:cs typeface="Arial" panose="020B0604020202020204" pitchFamily="34" charset="0"/>
              </a:rPr>
            </a:br>
            <a:r>
              <a:rPr lang="es-CO" dirty="0">
                <a:solidFill>
                  <a:schemeClr val="bg1"/>
                </a:solidFill>
                <a:latin typeface="Encode Sans" panose="020B0604020202020204" charset="0"/>
                <a:cs typeface="Arial" panose="020B0604020202020204" pitchFamily="34" charset="0"/>
              </a:rPr>
              <a:t>Microprocesador </a:t>
            </a:r>
            <a:br>
              <a:rPr lang="es-CO" dirty="0">
                <a:solidFill>
                  <a:schemeClr val="bg1"/>
                </a:solidFill>
                <a:latin typeface="Encode Sans" panose="020B0604020202020204" charset="0"/>
                <a:cs typeface="Arial" panose="020B0604020202020204" pitchFamily="34" charset="0"/>
              </a:rPr>
            </a:br>
            <a:r>
              <a:rPr lang="es-CO" dirty="0">
                <a:solidFill>
                  <a:schemeClr val="bg1"/>
                </a:solidFill>
                <a:latin typeface="Encode Sans" panose="020B0604020202020204" charset="0"/>
                <a:cs typeface="Arial" panose="020B0604020202020204" pitchFamily="34" charset="0"/>
              </a:rPr>
              <a:t>Datos </a:t>
            </a:r>
            <a:br>
              <a:rPr lang="es-CO" dirty="0">
                <a:solidFill>
                  <a:schemeClr val="bg1"/>
                </a:solidFill>
                <a:latin typeface="Encode Sans" panose="020B0604020202020204" charset="0"/>
                <a:cs typeface="Arial" panose="020B0604020202020204" pitchFamily="34" charset="0"/>
              </a:rPr>
            </a:br>
            <a:r>
              <a:rPr lang="es-CO" dirty="0">
                <a:solidFill>
                  <a:schemeClr val="bg1"/>
                </a:solidFill>
                <a:latin typeface="Encode Sans" panose="020B0604020202020204" charset="0"/>
                <a:cs typeface="Arial" panose="020B0604020202020204" pitchFamily="34" charset="0"/>
              </a:rPr>
              <a:t>20 Mbps superior  </a:t>
            </a:r>
            <a:br>
              <a:rPr lang="es-CO" dirty="0">
                <a:solidFill>
                  <a:schemeClr val="bg1"/>
                </a:solidFill>
                <a:latin typeface="Encode Sans" panose="020B0604020202020204" charset="0"/>
                <a:cs typeface="Arial" panose="020B0604020202020204" pitchFamily="34" charset="0"/>
              </a:rPr>
            </a:br>
            <a:r>
              <a:rPr lang="es-CO" dirty="0">
                <a:solidFill>
                  <a:schemeClr val="bg1"/>
                </a:solidFill>
                <a:latin typeface="Encode Sans" panose="020B0604020202020204" charset="0"/>
                <a:cs typeface="Arial" panose="020B0604020202020204" pitchFamily="34" charset="0"/>
              </a:rPr>
              <a:t>Wifi</a:t>
            </a:r>
            <a:br>
              <a:rPr lang="es-CO" dirty="0">
                <a:solidFill>
                  <a:schemeClr val="bg1"/>
                </a:solidFill>
                <a:latin typeface="Encode Sans" panose="020B0604020202020204" charset="0"/>
                <a:cs typeface="Arial" panose="020B0604020202020204" pitchFamily="34" charset="0"/>
              </a:rPr>
            </a:br>
            <a:r>
              <a:rPr lang="es-CO" dirty="0">
                <a:solidFill>
                  <a:schemeClr val="bg1"/>
                </a:solidFill>
                <a:latin typeface="Encode Sans" panose="020B0604020202020204" charset="0"/>
                <a:cs typeface="Arial" panose="020B0604020202020204" pitchFamily="34" charset="0"/>
              </a:rPr>
              <a:t>Navegadores web (Chrome,  Opera), para tener acceso a la pagina web.</a:t>
            </a:r>
          </a:p>
          <a:p>
            <a:br>
              <a:rPr lang="es-ES" b="1" dirty="0">
                <a:solidFill>
                  <a:schemeClr val="bg1"/>
                </a:solidFill>
                <a:latin typeface="Encode Sans" panose="020B0604020202020204" charset="0"/>
                <a:cs typeface="Arial" panose="020B0604020202020204" pitchFamily="34" charset="0"/>
              </a:rPr>
            </a:br>
            <a:endParaRPr lang="es-CO" dirty="0">
              <a:latin typeface="Encod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735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  <a:latin typeface="Encode Sans" panose="020B0604020202020204" charset="0"/>
                <a:cs typeface="Arial" panose="020B0604020202020204" pitchFamily="34" charset="0"/>
              </a:rPr>
              <a:t>QUE NESECITA EL USUARIO PARA PODER </a:t>
            </a:r>
            <a:br>
              <a:rPr lang="es-ES" dirty="0">
                <a:solidFill>
                  <a:schemeClr val="bg1"/>
                </a:solidFill>
                <a:latin typeface="Encode Sans" panose="020B0604020202020204" charset="0"/>
                <a:cs typeface="Arial" panose="020B0604020202020204" pitchFamily="34" charset="0"/>
              </a:rPr>
            </a:br>
            <a:r>
              <a:rPr lang="es-ES" dirty="0">
                <a:solidFill>
                  <a:schemeClr val="bg1"/>
                </a:solidFill>
                <a:latin typeface="Encode Sans" panose="020B0604020202020204" charset="0"/>
                <a:cs typeface="Arial" panose="020B0604020202020204" pitchFamily="34" charset="0"/>
              </a:rPr>
              <a:t>DESCARGAR NUESTRA APLICACION  EN UN </a:t>
            </a:r>
            <a:r>
              <a:rPr lang="es-CO" dirty="0">
                <a:solidFill>
                  <a:schemeClr val="bg1"/>
                </a:solidFill>
                <a:latin typeface="Encode Sans" panose="020B0604020202020204" charset="0"/>
                <a:cs typeface="Arial" panose="020B0604020202020204" pitchFamily="34" charset="0"/>
              </a:rPr>
              <a:t>SMARTPHONE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49600" y="1200150"/>
            <a:ext cx="3565200" cy="2946300"/>
          </a:xfrm>
        </p:spPr>
        <p:txBody>
          <a:bodyPr/>
          <a:lstStyle/>
          <a:p>
            <a:pPr marL="76200" indent="0">
              <a:buNone/>
            </a:pPr>
            <a:r>
              <a:rPr lang="es-CO" sz="1400" b="1" dirty="0">
                <a:solidFill>
                  <a:schemeClr val="bg1"/>
                </a:solidFill>
                <a:latin typeface="Encode Sans" panose="020B0604020202020204" charset="0"/>
                <a:cs typeface="Arial" panose="020B0604020202020204" pitchFamily="34" charset="0"/>
              </a:rPr>
              <a:t>REQUISITOS MÍNIMOS </a:t>
            </a:r>
            <a:r>
              <a:rPr lang="es-ES" sz="1400" b="1" dirty="0">
                <a:solidFill>
                  <a:schemeClr val="bg1"/>
                </a:solidFill>
                <a:latin typeface="Encode Sans" panose="020B0604020202020204" charset="0"/>
                <a:cs typeface="Arial" panose="020B0604020202020204" pitchFamily="34" charset="0"/>
              </a:rPr>
              <a:t>HARDWARE</a:t>
            </a:r>
            <a:endParaRPr lang="es-CO" sz="1400" b="1" dirty="0">
              <a:solidFill>
                <a:schemeClr val="bg1"/>
              </a:solidFill>
              <a:latin typeface="Encode Sans" panose="020B0604020202020204" charset="0"/>
              <a:cs typeface="Arial" panose="020B0604020202020204" pitchFamily="34" charset="0"/>
            </a:endParaRPr>
          </a:p>
          <a:p>
            <a:pPr marL="76200" indent="0">
              <a:buNone/>
            </a:pPr>
            <a:endParaRPr lang="es-CO" sz="1400" dirty="0">
              <a:solidFill>
                <a:schemeClr val="bg1"/>
              </a:solidFill>
              <a:latin typeface="Encode Sans" panose="020B0604020202020204" charset="0"/>
              <a:cs typeface="Arial" panose="020B0604020202020204" pitchFamily="34" charset="0"/>
            </a:endParaRPr>
          </a:p>
          <a:p>
            <a:pPr marL="76200" indent="0">
              <a:buNone/>
            </a:pPr>
            <a:r>
              <a:rPr lang="es-CO" sz="1400" dirty="0">
                <a:solidFill>
                  <a:schemeClr val="bg1"/>
                </a:solidFill>
                <a:latin typeface="Encode Sans" panose="020B0604020202020204" charset="0"/>
                <a:cs typeface="Arial" panose="020B0604020202020204" pitchFamily="34" charset="0"/>
              </a:rPr>
              <a:t>Velocidad CPU Quad Core 1.2GHz</a:t>
            </a:r>
          </a:p>
          <a:p>
            <a:pPr marL="76200" indent="0">
              <a:buNone/>
            </a:pPr>
            <a:r>
              <a:rPr lang="es-CO" sz="1400" dirty="0">
                <a:solidFill>
                  <a:schemeClr val="bg1"/>
                </a:solidFill>
                <a:latin typeface="Encode Sans" panose="020B0604020202020204" charset="0"/>
                <a:cs typeface="Arial" panose="020B0604020202020204" pitchFamily="34" charset="0"/>
              </a:rPr>
              <a:t>RAM (GB)</a:t>
            </a:r>
          </a:p>
          <a:p>
            <a:pPr marL="76200" indent="0">
              <a:buNone/>
            </a:pPr>
            <a:r>
              <a:rPr lang="es-CO" sz="1400" dirty="0">
                <a:solidFill>
                  <a:schemeClr val="bg1"/>
                </a:solidFill>
                <a:latin typeface="Encode Sans" panose="020B0604020202020204" charset="0"/>
                <a:cs typeface="Arial" panose="020B0604020202020204" pitchFamily="34" charset="0"/>
              </a:rPr>
              <a:t>2 GB Interna (GB)</a:t>
            </a:r>
          </a:p>
          <a:p>
            <a:pPr marL="76200" indent="0">
              <a:buNone/>
            </a:pPr>
            <a:r>
              <a:rPr lang="es-CO" sz="1400" dirty="0">
                <a:solidFill>
                  <a:schemeClr val="bg1"/>
                </a:solidFill>
                <a:latin typeface="Encode Sans" panose="020B0604020202020204" charset="0"/>
                <a:cs typeface="Arial" panose="020B0604020202020204" pitchFamily="34" charset="0"/>
              </a:rPr>
              <a:t>8 GB Externa</a:t>
            </a:r>
          </a:p>
          <a:p>
            <a:pPr marL="76200" indent="0">
              <a:buNone/>
            </a:pPr>
            <a:r>
              <a:rPr lang="es-CO" sz="1400" dirty="0">
                <a:solidFill>
                  <a:schemeClr val="bg1"/>
                </a:solidFill>
                <a:latin typeface="Encode Sans" panose="020B0604020202020204" charset="0"/>
                <a:cs typeface="Arial" panose="020B0604020202020204" pitchFamily="34" charset="0"/>
              </a:rPr>
              <a:t>Poder aceptar MicroSD (ej. hasta 64GB) para ampliar la memoria en caso de necesidad.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300" b="1" i="0" u="none" strike="noStrike" kern="0" cap="none" spc="0" normalizeH="0" baseline="0" noProof="0" smtClean="0">
                <a:ln>
                  <a:noFill/>
                </a:ln>
                <a:solidFill>
                  <a:srgbClr val="27272D"/>
                </a:solidFill>
                <a:effectLst/>
                <a:uLnTx/>
                <a:uFillTx/>
                <a:latin typeface="Encode Sans"/>
                <a:sym typeface="Encode San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lang="en-US" sz="1300" b="1" i="0" u="none" strike="noStrike" kern="0" cap="none" spc="0" normalizeH="0" baseline="0" noProof="0">
              <a:ln>
                <a:noFill/>
              </a:ln>
              <a:solidFill>
                <a:srgbClr val="27272D"/>
              </a:solidFill>
              <a:effectLst/>
              <a:uLnTx/>
              <a:uFillTx/>
              <a:latin typeface="Encode Sans"/>
              <a:sym typeface="Encode Sans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4298100" y="1305862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Encode Sans" panose="020B0604020202020204" charset="0"/>
                <a:cs typeface="Arial" panose="020B0604020202020204" pitchFamily="34" charset="0"/>
              </a:rPr>
              <a:t>REQUISITOS MÍNIMOS </a:t>
            </a:r>
            <a:r>
              <a:rPr lang="es-ES" b="1" dirty="0">
                <a:solidFill>
                  <a:schemeClr val="bg1"/>
                </a:solidFill>
                <a:latin typeface="Encode Sans" panose="020B0604020202020204" charset="0"/>
                <a:cs typeface="Arial" panose="020B0604020202020204" pitchFamily="34" charset="0"/>
              </a:rPr>
              <a:t> SOFTWARE </a:t>
            </a:r>
            <a:endParaRPr lang="es-CO" b="1" dirty="0">
              <a:solidFill>
                <a:schemeClr val="bg1"/>
              </a:solidFill>
              <a:latin typeface="Encode Sans" panose="020B0604020202020204" charset="0"/>
              <a:cs typeface="Arial" panose="020B0604020202020204" pitchFamily="34" charset="0"/>
            </a:endParaRPr>
          </a:p>
          <a:p>
            <a:r>
              <a:rPr lang="es-CO" dirty="0">
                <a:solidFill>
                  <a:schemeClr val="bg1"/>
                </a:solidFill>
                <a:latin typeface="Encode Sans" panose="020B0604020202020204" charset="0"/>
                <a:cs typeface="Arial" panose="020B0604020202020204" pitchFamily="34" charset="0"/>
              </a:rPr>
              <a:t>Localización</a:t>
            </a:r>
          </a:p>
          <a:p>
            <a:r>
              <a:rPr lang="es-CO" dirty="0">
                <a:solidFill>
                  <a:schemeClr val="bg1"/>
                </a:solidFill>
                <a:latin typeface="Encode Sans" panose="020B0604020202020204" charset="0"/>
                <a:cs typeface="Arial" panose="020B0604020202020204" pitchFamily="34" charset="0"/>
              </a:rPr>
              <a:t>GPS, Google Play Services</a:t>
            </a:r>
          </a:p>
          <a:p>
            <a:r>
              <a:rPr lang="es-CO" dirty="0">
                <a:solidFill>
                  <a:schemeClr val="bg1"/>
                </a:solidFill>
                <a:latin typeface="Encode Sans" panose="020B0604020202020204" charset="0"/>
                <a:cs typeface="Arial" panose="020B0604020202020204" pitchFamily="34" charset="0"/>
              </a:rPr>
              <a:t>Versión Android</a:t>
            </a:r>
          </a:p>
          <a:p>
            <a:r>
              <a:rPr lang="es-CO" dirty="0">
                <a:solidFill>
                  <a:schemeClr val="bg1"/>
                </a:solidFill>
                <a:latin typeface="Encode Sans" panose="020B0604020202020204" charset="0"/>
                <a:cs typeface="Arial" panose="020B0604020202020204" pitchFamily="34" charset="0"/>
              </a:rPr>
              <a:t>5.X, preferiblemente con Android 6</a:t>
            </a:r>
          </a:p>
          <a:p>
            <a:endParaRPr lang="es-CO" dirty="0">
              <a:solidFill>
                <a:schemeClr val="bg1"/>
              </a:solidFill>
              <a:latin typeface="Encode Sans" panose="020B0604020202020204" charset="0"/>
              <a:cs typeface="Arial" panose="020B0604020202020204" pitchFamily="34" charset="0"/>
            </a:endParaRPr>
          </a:p>
          <a:p>
            <a:r>
              <a:rPr lang="es-CO" dirty="0">
                <a:solidFill>
                  <a:schemeClr val="bg1"/>
                </a:solidFill>
                <a:latin typeface="Encode Sans" panose="020B0604020202020204" charset="0"/>
                <a:cs typeface="Arial" panose="020B0604020202020204" pitchFamily="34" charset="0"/>
              </a:rPr>
              <a:t>Conexión</a:t>
            </a:r>
          </a:p>
          <a:p>
            <a:r>
              <a:rPr lang="es-CO" dirty="0">
                <a:solidFill>
                  <a:schemeClr val="bg1"/>
                </a:solidFill>
                <a:latin typeface="Encode Sans" panose="020B0604020202020204" charset="0"/>
                <a:cs typeface="Arial" panose="020B0604020202020204" pitchFamily="34" charset="0"/>
              </a:rPr>
              <a:t>Wi-Fi y 4G (servicio de datos) para poder trabajar con servicio de datos.</a:t>
            </a:r>
          </a:p>
          <a:p>
            <a:r>
              <a:rPr lang="es-CO" dirty="0">
                <a:solidFill>
                  <a:schemeClr val="bg1"/>
                </a:solidFill>
                <a:latin typeface="Encode Sans" panose="020B0604020202020204" charset="0"/>
                <a:cs typeface="Arial" panose="020B0604020202020204" pitchFamily="34" charset="0"/>
              </a:rPr>
              <a:t>Aplicaciones instaladas</a:t>
            </a:r>
          </a:p>
          <a:p>
            <a:r>
              <a:rPr lang="es-CO" dirty="0">
                <a:solidFill>
                  <a:schemeClr val="bg1"/>
                </a:solidFill>
                <a:latin typeface="Encode Sans" panose="020B0604020202020204" charset="0"/>
                <a:cs typeface="Arial" panose="020B0604020202020204" pitchFamily="34" charset="0"/>
              </a:rPr>
              <a:t>Google Play services</a:t>
            </a:r>
          </a:p>
          <a:p>
            <a:r>
              <a:rPr lang="es-CO" dirty="0">
                <a:solidFill>
                  <a:schemeClr val="bg1"/>
                </a:solidFill>
                <a:latin typeface="Encode Sans" panose="020B0604020202020204" charset="0"/>
                <a:cs typeface="Arial" panose="020B0604020202020204" pitchFamily="34" charset="0"/>
              </a:rPr>
              <a:t>Google Play</a:t>
            </a:r>
          </a:p>
          <a:p>
            <a:r>
              <a:rPr lang="es-CO" dirty="0">
                <a:solidFill>
                  <a:schemeClr val="bg1"/>
                </a:solidFill>
                <a:latin typeface="Encode Sans" panose="020B0604020202020204" charset="0"/>
                <a:cs typeface="Arial" panose="020B0604020202020204" pitchFamily="34" charset="0"/>
              </a:rPr>
              <a:t>Google Maps</a:t>
            </a:r>
            <a:endParaRPr lang="es-CO" dirty="0">
              <a:latin typeface="Encod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741706"/>
      </p:ext>
    </p:extLst>
  </p:cSld>
  <p:clrMapOvr>
    <a:masterClrMapping/>
  </p:clrMapOvr>
</p:sld>
</file>

<file path=ppt/theme/theme1.xml><?xml version="1.0" encoding="utf-8"?>
<a:theme xmlns:a="http://schemas.openxmlformats.org/drawingml/2006/main" name="Laertes template">
  <a:themeElements>
    <a:clrScheme name="Custom 347">
      <a:dk1>
        <a:srgbClr val="000000"/>
      </a:dk1>
      <a:lt1>
        <a:srgbClr val="FFFFFF"/>
      </a:lt1>
      <a:dk2>
        <a:srgbClr val="434343"/>
      </a:dk2>
      <a:lt2>
        <a:srgbClr val="F3F3F3"/>
      </a:lt2>
      <a:accent1>
        <a:srgbClr val="F55C21"/>
      </a:accent1>
      <a:accent2>
        <a:srgbClr val="BA3B21"/>
      </a:accent2>
      <a:accent3>
        <a:srgbClr val="661201"/>
      </a:accent3>
      <a:accent4>
        <a:srgbClr val="27272D"/>
      </a:accent4>
      <a:accent5>
        <a:srgbClr val="4F4F5C"/>
      </a:accent5>
      <a:accent6>
        <a:srgbClr val="D4D3D9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aertes · SlidesCarnival" id="{91A89E72-2861-4497-B241-BDC3B626736E}" vid="{BB208593-20BD-4D55-98A1-E3A22F96ED6A}"/>
    </a:ext>
  </a:extLst>
</a:theme>
</file>

<file path=ppt/theme/theme2.xml><?xml version="1.0" encoding="utf-8"?>
<a:theme xmlns:a="http://schemas.openxmlformats.org/drawingml/2006/main" name="1_Laertes template">
  <a:themeElements>
    <a:clrScheme name="Custom 347">
      <a:dk1>
        <a:srgbClr val="000000"/>
      </a:dk1>
      <a:lt1>
        <a:srgbClr val="FFFFFF"/>
      </a:lt1>
      <a:dk2>
        <a:srgbClr val="434343"/>
      </a:dk2>
      <a:lt2>
        <a:srgbClr val="F3F3F3"/>
      </a:lt2>
      <a:accent1>
        <a:srgbClr val="F55C21"/>
      </a:accent1>
      <a:accent2>
        <a:srgbClr val="BA3B21"/>
      </a:accent2>
      <a:accent3>
        <a:srgbClr val="661201"/>
      </a:accent3>
      <a:accent4>
        <a:srgbClr val="27272D"/>
      </a:accent4>
      <a:accent5>
        <a:srgbClr val="4F4F5C"/>
      </a:accent5>
      <a:accent6>
        <a:srgbClr val="D4D3D9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aertes · SlidesCarnival" id="{91A89E72-2861-4497-B241-BDC3B626736E}" vid="{BB208593-20BD-4D55-98A1-E3A22F96ED6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Laertes</Template>
  <TotalTime>609</TotalTime>
  <Words>681</Words>
  <Application>Microsoft Office PowerPoint</Application>
  <PresentationFormat>Presentación en pantalla (16:9)</PresentationFormat>
  <Paragraphs>119</Paragraphs>
  <Slides>33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33</vt:i4>
      </vt:variant>
    </vt:vector>
  </HeadingPairs>
  <TitlesOfParts>
    <vt:vector size="38" baseType="lpstr">
      <vt:lpstr>Encode Sans Condensed Thin</vt:lpstr>
      <vt:lpstr>Encode Sans</vt:lpstr>
      <vt:lpstr>Arial</vt:lpstr>
      <vt:lpstr>Laertes template</vt:lpstr>
      <vt:lpstr>1_Laertes template</vt:lpstr>
      <vt:lpstr>   MY GAME ZONE  </vt:lpstr>
      <vt:lpstr>OBJETIVOS</vt:lpstr>
      <vt:lpstr>PLANTEAMIENTO DEL PROBLEMA Y ALCANCE</vt:lpstr>
      <vt:lpstr>MISION , VISION  Y JUSTIFICACION</vt:lpstr>
      <vt:lpstr>ENCUESTA</vt:lpstr>
      <vt:lpstr>ENCUESTA</vt:lpstr>
      <vt:lpstr>ESPECIFICACIONES DE HARDWARE  Y SOFTWARE</vt:lpstr>
      <vt:lpstr>QUE NECESITA EL USUARIO PARA PODER ACCEDER A NUESTRO SITIO WEB</vt:lpstr>
      <vt:lpstr>QUE NESECITA EL USUARIO PARA PODER  DESCARGAR NUESTRA APLICACION  EN UN SMARTPHONE</vt:lpstr>
      <vt:lpstr>Presentación de PowerPoint</vt:lpstr>
      <vt:lpstr>Presentación de PowerPoint</vt:lpstr>
      <vt:lpstr>REQUERIMIENTOS FUNCIONALES</vt:lpstr>
      <vt:lpstr>REQUERIMIENTOS NO FUNCIONALES</vt:lpstr>
      <vt:lpstr>Presentación de PowerPoint</vt:lpstr>
      <vt:lpstr>Presentación de PowerPoint</vt:lpstr>
      <vt:lpstr>Presentación de PowerPoint</vt:lpstr>
      <vt:lpstr>Presentación de PowerPoint</vt:lpstr>
      <vt:lpstr>MOCKUPS</vt:lpstr>
      <vt:lpstr>MOCKUPS</vt:lpstr>
      <vt:lpstr>MOCKUPS</vt:lpstr>
      <vt:lpstr>MOCKUPS</vt:lpstr>
      <vt:lpstr>MOCKUPS</vt:lpstr>
      <vt:lpstr>Presentación de PowerPoint</vt:lpstr>
      <vt:lpstr>Presentación de PowerPoint</vt:lpstr>
      <vt:lpstr>DEFINICION DE LA BASE DE DATOS EN 3FN</vt:lpstr>
      <vt:lpstr>DICCIONARIO DE DATOS</vt:lpstr>
      <vt:lpstr>DICCIONARIO DE DATOS</vt:lpstr>
      <vt:lpstr>Presentación de PowerPoint</vt:lpstr>
      <vt:lpstr>Presentación de PowerPoint</vt:lpstr>
      <vt:lpstr>MySQL WORKBENCH</vt:lpstr>
      <vt:lpstr>MySQL WORKBENCH</vt:lpstr>
      <vt:lpstr>MySQL WORKBENCH</vt:lpstr>
      <vt:lpstr>MySQL WORKBENCH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GAME ZONE</dc:title>
  <dc:creator>DEODATO RIZO</dc:creator>
  <cp:lastModifiedBy>Estefania Rizzo</cp:lastModifiedBy>
  <cp:revision>21</cp:revision>
  <dcterms:created xsi:type="dcterms:W3CDTF">2020-08-01T21:22:29Z</dcterms:created>
  <dcterms:modified xsi:type="dcterms:W3CDTF">2020-09-06T22:52:37Z</dcterms:modified>
</cp:coreProperties>
</file>